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ti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Lst>
  <p:notesMasterIdLst>
    <p:notesMasterId r:id="rId118"/>
  </p:notesMasterIdLst>
  <p:sldIdLst>
    <p:sldId id="257" r:id="rId2"/>
    <p:sldId id="498" r:id="rId3"/>
    <p:sldId id="499" r:id="rId4"/>
    <p:sldId id="500" r:id="rId5"/>
    <p:sldId id="501" r:id="rId6"/>
    <p:sldId id="502" r:id="rId7"/>
    <p:sldId id="503" r:id="rId8"/>
    <p:sldId id="504" r:id="rId9"/>
    <p:sldId id="505" r:id="rId10"/>
    <p:sldId id="506" r:id="rId11"/>
    <p:sldId id="258" r:id="rId12"/>
    <p:sldId id="259" r:id="rId13"/>
    <p:sldId id="313" r:id="rId14"/>
    <p:sldId id="273" r:id="rId15"/>
    <p:sldId id="274" r:id="rId16"/>
    <p:sldId id="275" r:id="rId17"/>
    <p:sldId id="326" r:id="rId18"/>
    <p:sldId id="324" r:id="rId19"/>
    <p:sldId id="325" r:id="rId20"/>
    <p:sldId id="278" r:id="rId21"/>
    <p:sldId id="334" r:id="rId22"/>
    <p:sldId id="279" r:id="rId23"/>
    <p:sldId id="282" r:id="rId24"/>
    <p:sldId id="283" r:id="rId25"/>
    <p:sldId id="327" r:id="rId26"/>
    <p:sldId id="284" r:id="rId27"/>
    <p:sldId id="332" r:id="rId28"/>
    <p:sldId id="329" r:id="rId29"/>
    <p:sldId id="330" r:id="rId30"/>
    <p:sldId id="331" r:id="rId31"/>
    <p:sldId id="288" r:id="rId32"/>
    <p:sldId id="336" r:id="rId33"/>
    <p:sldId id="337" r:id="rId34"/>
    <p:sldId id="333" r:id="rId35"/>
    <p:sldId id="289" r:id="rId36"/>
    <p:sldId id="290" r:id="rId37"/>
    <p:sldId id="338" r:id="rId38"/>
    <p:sldId id="347" r:id="rId39"/>
    <p:sldId id="349" r:id="rId40"/>
    <p:sldId id="339" r:id="rId41"/>
    <p:sldId id="352" r:id="rId42"/>
    <p:sldId id="507" r:id="rId43"/>
    <p:sldId id="341" r:id="rId44"/>
    <p:sldId id="353" r:id="rId45"/>
    <p:sldId id="361" r:id="rId46"/>
    <p:sldId id="362" r:id="rId47"/>
    <p:sldId id="363" r:id="rId48"/>
    <p:sldId id="364" r:id="rId49"/>
    <p:sldId id="365" r:id="rId50"/>
    <p:sldId id="366" r:id="rId51"/>
    <p:sldId id="368" r:id="rId52"/>
    <p:sldId id="371" r:id="rId53"/>
    <p:sldId id="374" r:id="rId54"/>
    <p:sldId id="508" r:id="rId55"/>
    <p:sldId id="607" r:id="rId56"/>
    <p:sldId id="608" r:id="rId57"/>
    <p:sldId id="510" r:id="rId58"/>
    <p:sldId id="511" r:id="rId59"/>
    <p:sldId id="512" r:id="rId60"/>
    <p:sldId id="513" r:id="rId61"/>
    <p:sldId id="514" r:id="rId62"/>
    <p:sldId id="515" r:id="rId63"/>
    <p:sldId id="516" r:id="rId64"/>
    <p:sldId id="517" r:id="rId65"/>
    <p:sldId id="518" r:id="rId66"/>
    <p:sldId id="519" r:id="rId67"/>
    <p:sldId id="520" r:id="rId68"/>
    <p:sldId id="521" r:id="rId69"/>
    <p:sldId id="522" r:id="rId70"/>
    <p:sldId id="526" r:id="rId71"/>
    <p:sldId id="527" r:id="rId72"/>
    <p:sldId id="528" r:id="rId73"/>
    <p:sldId id="529" r:id="rId74"/>
    <p:sldId id="530" r:id="rId75"/>
    <p:sldId id="531" r:id="rId76"/>
    <p:sldId id="532" r:id="rId77"/>
    <p:sldId id="533" r:id="rId78"/>
    <p:sldId id="540" r:id="rId79"/>
    <p:sldId id="541" r:id="rId80"/>
    <p:sldId id="542" r:id="rId81"/>
    <p:sldId id="545" r:id="rId82"/>
    <p:sldId id="546" r:id="rId83"/>
    <p:sldId id="551" r:id="rId84"/>
    <p:sldId id="552" r:id="rId85"/>
    <p:sldId id="553" r:id="rId86"/>
    <p:sldId id="554" r:id="rId87"/>
    <p:sldId id="609" r:id="rId88"/>
    <p:sldId id="570" r:id="rId89"/>
    <p:sldId id="571" r:id="rId90"/>
    <p:sldId id="572" r:id="rId91"/>
    <p:sldId id="569" r:id="rId92"/>
    <p:sldId id="564" r:id="rId93"/>
    <p:sldId id="565" r:id="rId94"/>
    <p:sldId id="566" r:id="rId95"/>
    <p:sldId id="596" r:id="rId96"/>
    <p:sldId id="597" r:id="rId97"/>
    <p:sldId id="598" r:id="rId98"/>
    <p:sldId id="599" r:id="rId99"/>
    <p:sldId id="600" r:id="rId100"/>
    <p:sldId id="601" r:id="rId101"/>
    <p:sldId id="602" r:id="rId102"/>
    <p:sldId id="603" r:id="rId103"/>
    <p:sldId id="604" r:id="rId104"/>
    <p:sldId id="605" r:id="rId105"/>
    <p:sldId id="606" r:id="rId106"/>
    <p:sldId id="413" r:id="rId107"/>
    <p:sldId id="414" r:id="rId108"/>
    <p:sldId id="415" r:id="rId109"/>
    <p:sldId id="417" r:id="rId110"/>
    <p:sldId id="418" r:id="rId111"/>
    <p:sldId id="419" r:id="rId112"/>
    <p:sldId id="425" r:id="rId113"/>
    <p:sldId id="426" r:id="rId114"/>
    <p:sldId id="427" r:id="rId115"/>
    <p:sldId id="430" r:id="rId116"/>
    <p:sldId id="431" r:id="rId117"/>
  </p:sldIdLst>
  <p:sldSz cx="9144000" cy="6858000" type="screen4x3"/>
  <p:notesSz cx="6858000" cy="9144000"/>
  <p:custDataLst>
    <p:tags r:id="rId11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94" autoAdjust="0"/>
    <p:restoredTop sz="94549" autoAdjust="0"/>
  </p:normalViewPr>
  <p:slideViewPr>
    <p:cSldViewPr snapToGrid="0" snapToObjects="1">
      <p:cViewPr varScale="1">
        <p:scale>
          <a:sx n="66" d="100"/>
          <a:sy n="66" d="100"/>
        </p:scale>
        <p:origin x="-1470" y="-96"/>
      </p:cViewPr>
      <p:guideLst>
        <p:guide orient="horz" pos="2160"/>
        <p:guide pos="2880"/>
      </p:guideLst>
    </p:cSldViewPr>
  </p:slideViewPr>
  <p:outlineViewPr>
    <p:cViewPr>
      <p:scale>
        <a:sx n="33" d="100"/>
        <a:sy n="33" d="100"/>
      </p:scale>
      <p:origin x="0" y="5588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image" Target="../media/image48.wmf"/><Relationship Id="rId7" Type="http://schemas.openxmlformats.org/officeDocument/2006/relationships/image" Target="../media/image52.wmf"/><Relationship Id="rId2" Type="http://schemas.openxmlformats.org/officeDocument/2006/relationships/image" Target="../media/image47.emf"/><Relationship Id="rId1" Type="http://schemas.openxmlformats.org/officeDocument/2006/relationships/image" Target="../media/image46.emf"/><Relationship Id="rId6" Type="http://schemas.openxmlformats.org/officeDocument/2006/relationships/image" Target="../media/image51.emf"/><Relationship Id="rId5" Type="http://schemas.openxmlformats.org/officeDocument/2006/relationships/image" Target="../media/image50.emf"/><Relationship Id="rId4" Type="http://schemas.openxmlformats.org/officeDocument/2006/relationships/image" Target="../media/image49.emf"/><Relationship Id="rId9"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2.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emf"/><Relationship Id="rId1" Type="http://schemas.openxmlformats.org/officeDocument/2006/relationships/image" Target="../media/image33.wmf"/><Relationship Id="rId5" Type="http://schemas.openxmlformats.org/officeDocument/2006/relationships/image" Target="../media/image37.wmf"/><Relationship Id="rId4" Type="http://schemas.openxmlformats.org/officeDocument/2006/relationships/image" Target="../media/image3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3.wmf"/><Relationship Id="rId5" Type="http://schemas.openxmlformats.org/officeDocument/2006/relationships/image" Target="../media/image37.wmf"/><Relationship Id="rId4"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2.emf"/><Relationship Id="rId7" Type="http://schemas.openxmlformats.org/officeDocument/2006/relationships/image" Target="../media/image44.emf"/><Relationship Id="rId2" Type="http://schemas.openxmlformats.org/officeDocument/2006/relationships/image" Target="../media/image41.emf"/><Relationship Id="rId1" Type="http://schemas.openxmlformats.org/officeDocument/2006/relationships/image" Target="../media/image33.wmf"/><Relationship Id="rId6" Type="http://schemas.openxmlformats.org/officeDocument/2006/relationships/image" Target="../media/image43.wmf"/><Relationship Id="rId5" Type="http://schemas.openxmlformats.org/officeDocument/2006/relationships/image" Target="../media/image37.wmf"/><Relationship Id="rId4" Type="http://schemas.openxmlformats.org/officeDocument/2006/relationships/image" Target="../media/image3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D42A61-0826-8442-9E78-991FB22AC1B4}" type="datetimeFigureOut">
              <a:rPr lang="en-US" smtClean="0"/>
              <a:t>7/9/2015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FF8B58-22FE-8448-93B0-46A11523C579}" type="slidenum">
              <a:rPr lang="en-US" smtClean="0"/>
              <a:t>‹#›</a:t>
            </a:fld>
            <a:endParaRPr lang="en-US"/>
          </a:p>
        </p:txBody>
      </p:sp>
    </p:spTree>
    <p:extLst>
      <p:ext uri="{BB962C8B-B14F-4D97-AF65-F5344CB8AC3E}">
        <p14:creationId xmlns:p14="http://schemas.microsoft.com/office/powerpoint/2010/main" val="386155481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F8B58-22FE-8448-93B0-46A11523C579}" type="slidenum">
              <a:rPr lang="en-US" smtClean="0"/>
              <a:t>10</a:t>
            </a:fld>
            <a:endParaRPr lang="en-US"/>
          </a:p>
        </p:txBody>
      </p:sp>
    </p:spTree>
    <p:extLst>
      <p:ext uri="{BB962C8B-B14F-4D97-AF65-F5344CB8AC3E}">
        <p14:creationId xmlns:p14="http://schemas.microsoft.com/office/powerpoint/2010/main" val="308034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F8B58-22FE-8448-93B0-46A11523C579}" type="slidenum">
              <a:rPr lang="en-US" smtClean="0"/>
              <a:t>32</a:t>
            </a:fld>
            <a:endParaRPr lang="en-US"/>
          </a:p>
        </p:txBody>
      </p:sp>
    </p:spTree>
    <p:extLst>
      <p:ext uri="{BB962C8B-B14F-4D97-AF65-F5344CB8AC3E}">
        <p14:creationId xmlns:p14="http://schemas.microsoft.com/office/powerpoint/2010/main" val="989363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3257432D-331A-3343-A5A1-D9EDC3175A46}" type="slidenum">
              <a:rPr lang="en-US" smtClean="0"/>
              <a:t>‹#›</a:t>
            </a:fld>
            <a:endParaRPr lang="en-US"/>
          </a:p>
        </p:txBody>
      </p:sp>
    </p:spTree>
    <p:extLst>
      <p:ext uri="{BB962C8B-B14F-4D97-AF65-F5344CB8AC3E}">
        <p14:creationId xmlns:p14="http://schemas.microsoft.com/office/powerpoint/2010/main" val="2996011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3257432D-331A-3343-A5A1-D9EDC3175A46}" type="slidenum">
              <a:rPr lang="en-US" smtClean="0"/>
              <a:t>‹#›</a:t>
            </a:fld>
            <a:endParaRPr lang="en-US"/>
          </a:p>
        </p:txBody>
      </p:sp>
    </p:spTree>
    <p:extLst>
      <p:ext uri="{BB962C8B-B14F-4D97-AF65-F5344CB8AC3E}">
        <p14:creationId xmlns:p14="http://schemas.microsoft.com/office/powerpoint/2010/main" val="724471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vert="horz" lIns="91440" tIns="45720" rIns="91440" bIns="45720" rtlCol="0" anchor="ctr"/>
          <a:lstStyle>
            <a:lvl1pPr algn="r">
              <a:defRPr sz="1200">
                <a:solidFill>
                  <a:schemeClr val="tx1"/>
                </a:solidFill>
                <a:latin typeface="Times New Roman"/>
                <a:cs typeface="Times New Roman"/>
              </a:defRPr>
            </a:lvl1pPr>
          </a:lstStyle>
          <a:p>
            <a:fld id="{3257432D-331A-3343-A5A1-D9EDC3175A46}" type="slidenum">
              <a:rPr lang="en-US" smtClean="0"/>
              <a:t>‹#›</a:t>
            </a:fld>
            <a:endParaRPr lang="en-US"/>
          </a:p>
        </p:txBody>
      </p:sp>
    </p:spTree>
    <p:extLst>
      <p:ext uri="{BB962C8B-B14F-4D97-AF65-F5344CB8AC3E}">
        <p14:creationId xmlns:p14="http://schemas.microsoft.com/office/powerpoint/2010/main" val="369608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449455" y="6356350"/>
            <a:ext cx="3237345" cy="365125"/>
          </a:xfrm>
          <a:prstGeom prst="rect">
            <a:avLst/>
          </a:prstGeom>
        </p:spPr>
        <p:txBody>
          <a:bodyPr vert="horz" lIns="91440" tIns="45720" rIns="91440" bIns="45720" rtlCol="0" anchor="ctr"/>
          <a:lstStyle>
            <a:lvl1pPr algn="r">
              <a:defRPr sz="1200">
                <a:solidFill>
                  <a:schemeClr val="tx1"/>
                </a:solidFill>
                <a:latin typeface="Times New Roman"/>
                <a:cs typeface="Times New Roman"/>
              </a:defRPr>
            </a:lvl1pPr>
          </a:lstStyle>
          <a:p>
            <a:fld id="{3257432D-331A-3343-A5A1-D9EDC3175A46}" type="slidenum">
              <a:rPr lang="en-US" smtClean="0"/>
              <a:t>‹#›</a:t>
            </a:fld>
            <a:endParaRPr lang="en-US"/>
          </a:p>
        </p:txBody>
      </p:sp>
    </p:spTree>
    <p:extLst>
      <p:ext uri="{BB962C8B-B14F-4D97-AF65-F5344CB8AC3E}">
        <p14:creationId xmlns:p14="http://schemas.microsoft.com/office/powerpoint/2010/main" val="1626085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61818" y="5957455"/>
            <a:ext cx="8224982" cy="397596"/>
          </a:xfrm>
        </p:spPr>
        <p:txBody>
          <a:bodyPr anchor="b"/>
          <a:lstStyle>
            <a:lvl1pPr algn="ctr">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19364" y="138544"/>
            <a:ext cx="8705272" cy="572654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61818" y="6356349"/>
            <a:ext cx="5225473" cy="365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Slide Number Placeholder 5"/>
          <p:cNvSpPr>
            <a:spLocks noGrp="1"/>
          </p:cNvSpPr>
          <p:nvPr>
            <p:ph type="sldNum" sz="quarter" idx="4"/>
          </p:nvPr>
        </p:nvSpPr>
        <p:spPr>
          <a:xfrm>
            <a:off x="5687291" y="6355051"/>
            <a:ext cx="3237345" cy="365125"/>
          </a:xfrm>
          <a:prstGeom prst="rect">
            <a:avLst/>
          </a:prstGeom>
        </p:spPr>
        <p:txBody>
          <a:bodyPr vert="horz" lIns="91440" tIns="45720" rIns="91440" bIns="45720" rtlCol="0" anchor="ctr"/>
          <a:lstStyle>
            <a:lvl1pPr algn="r">
              <a:defRPr sz="1200">
                <a:solidFill>
                  <a:schemeClr val="tx1"/>
                </a:solidFill>
                <a:latin typeface="Times New Roman"/>
                <a:cs typeface="Times New Roman"/>
              </a:defRPr>
            </a:lvl1pPr>
          </a:lstStyle>
          <a:p>
            <a:fld id="{3257432D-331A-3343-A5A1-D9EDC3175A46}" type="slidenum">
              <a:rPr lang="en-US" smtClean="0"/>
              <a:t>‹#›</a:t>
            </a:fld>
            <a:endParaRPr lang="en-US"/>
          </a:p>
        </p:txBody>
      </p:sp>
    </p:spTree>
    <p:extLst>
      <p:ext uri="{BB962C8B-B14F-4D97-AF65-F5344CB8AC3E}">
        <p14:creationId xmlns:p14="http://schemas.microsoft.com/office/powerpoint/2010/main" val="1915174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5121" y="893216"/>
            <a:ext cx="4946505" cy="2378364"/>
          </a:xfrm>
        </p:spPr>
        <p:txBody>
          <a:bodyPr anchor="ctr"/>
          <a:lstStyle>
            <a:lvl1pPr algn="ctr">
              <a:defRPr sz="4000" b="1" cap="all">
                <a:solidFill>
                  <a:srgbClr val="1E57B6"/>
                </a:solidFil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3257432D-331A-3343-A5A1-D9EDC3175A46}" type="slidenum">
              <a:rPr lang="en-US" smtClean="0"/>
              <a:t>‹#›</a:t>
            </a:fld>
            <a:endParaRPr lang="en-US"/>
          </a:p>
        </p:txBody>
      </p:sp>
      <p:grpSp>
        <p:nvGrpSpPr>
          <p:cNvPr id="9" name="Group 8"/>
          <p:cNvGrpSpPr/>
          <p:nvPr userDrawn="1"/>
        </p:nvGrpSpPr>
        <p:grpSpPr>
          <a:xfrm>
            <a:off x="530355" y="439839"/>
            <a:ext cx="8289330" cy="5817683"/>
            <a:chOff x="530355" y="439839"/>
            <a:chExt cx="8289330" cy="5817683"/>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296" y="439839"/>
              <a:ext cx="2889504" cy="3634231"/>
            </a:xfrm>
            <a:prstGeom prst="rect">
              <a:avLst/>
            </a:prstGeom>
          </p:spPr>
        </p:pic>
        <p:sp>
          <p:nvSpPr>
            <p:cNvPr id="12" name="TextBox 11"/>
            <p:cNvSpPr txBox="1"/>
            <p:nvPr/>
          </p:nvSpPr>
          <p:spPr>
            <a:xfrm>
              <a:off x="5687685" y="4301224"/>
              <a:ext cx="3132000" cy="1754326"/>
            </a:xfrm>
            <a:prstGeom prst="rect">
              <a:avLst/>
            </a:prstGeom>
            <a:noFill/>
          </p:spPr>
          <p:txBody>
            <a:bodyPr wrap="square" rtlCol="0">
              <a:spAutoFit/>
            </a:bodyPr>
            <a:lstStyle/>
            <a:p>
              <a:pPr algn="ctr"/>
              <a:r>
                <a:rPr lang="en-US" sz="2000" b="1" dirty="0" smtClean="0">
                  <a:solidFill>
                    <a:schemeClr val="tx1"/>
                  </a:solidFill>
                  <a:latin typeface="Times New Roman"/>
                  <a:cs typeface="Times New Roman"/>
                </a:rPr>
                <a:t>Wireless Communication Networks and Systems</a:t>
              </a:r>
            </a:p>
            <a:p>
              <a:pPr algn="ctr"/>
              <a:r>
                <a:rPr lang="en-US" sz="1600" dirty="0" smtClean="0">
                  <a:solidFill>
                    <a:schemeClr val="tx1"/>
                  </a:solidFill>
                  <a:latin typeface="Times New Roman"/>
                  <a:cs typeface="Times New Roman"/>
                </a:rPr>
                <a:t>1</a:t>
              </a:r>
              <a:r>
                <a:rPr lang="en-US" sz="1600" baseline="30000" dirty="0" smtClean="0">
                  <a:solidFill>
                    <a:schemeClr val="tx1"/>
                  </a:solidFill>
                  <a:latin typeface="Times New Roman"/>
                  <a:cs typeface="Times New Roman"/>
                </a:rPr>
                <a:t>st</a:t>
              </a:r>
              <a:r>
                <a:rPr lang="en-US" sz="1600" dirty="0" smtClean="0">
                  <a:solidFill>
                    <a:schemeClr val="tx1"/>
                  </a:solidFill>
                  <a:latin typeface="Times New Roman"/>
                  <a:cs typeface="Times New Roman"/>
                </a:rPr>
                <a:t> edition, Global edition</a:t>
              </a:r>
              <a:endParaRPr lang="en-US" dirty="0" smtClean="0">
                <a:solidFill>
                  <a:schemeClr val="tx1"/>
                </a:solidFill>
                <a:latin typeface="Times New Roman"/>
                <a:cs typeface="Times New Roman"/>
              </a:endParaRPr>
            </a:p>
            <a:p>
              <a:pPr algn="ctr"/>
              <a:r>
                <a:rPr lang="en-US" sz="1600" b="1" dirty="0" smtClean="0">
                  <a:solidFill>
                    <a:schemeClr val="tx1"/>
                  </a:solidFill>
                  <a:latin typeface="Times New Roman"/>
                  <a:cs typeface="Times New Roman"/>
                </a:rPr>
                <a:t>Cory Beard, William Stallings</a:t>
              </a:r>
            </a:p>
            <a:p>
              <a:pPr algn="ctr"/>
              <a:r>
                <a:rPr lang="en-US" dirty="0" smtClean="0">
                  <a:solidFill>
                    <a:schemeClr val="tx1"/>
                  </a:solidFill>
                  <a:latin typeface="Times New Roman"/>
                  <a:cs typeface="Times New Roman"/>
                </a:rPr>
                <a:t>© 2016 Pearson Education, Ltd.</a:t>
              </a:r>
              <a:endParaRPr lang="en-US" dirty="0">
                <a:solidFill>
                  <a:schemeClr val="tx1"/>
                </a:solidFill>
                <a:latin typeface="Times New Roman"/>
                <a:cs typeface="Times New Roman"/>
              </a:endParaRPr>
            </a:p>
          </p:txBody>
        </p:sp>
        <p:sp>
          <p:nvSpPr>
            <p:cNvPr id="13" name="TextBox 12"/>
            <p:cNvSpPr txBox="1"/>
            <p:nvPr/>
          </p:nvSpPr>
          <p:spPr>
            <a:xfrm>
              <a:off x="530355" y="3918420"/>
              <a:ext cx="4946505" cy="2339102"/>
            </a:xfrm>
            <a:prstGeom prst="rect">
              <a:avLst/>
            </a:prstGeom>
            <a:noFill/>
          </p:spPr>
          <p:txBody>
            <a:bodyPr wrap="square" rtlCol="0">
              <a:spAutoFit/>
            </a:bodyPr>
            <a:lstStyle/>
            <a:p>
              <a:pPr algn="just"/>
              <a:r>
                <a:rPr lang="en-US" sz="1400" dirty="0" smtClean="0">
                  <a:latin typeface="Times New Roman"/>
                  <a:cs typeface="Times New Roman"/>
                </a:rPr>
                <a:t>These slides are made available to faculty in PowerPoint form. Slides can be freely added, modified, and deleted to suit student needs. They represent substantial work on the part of the authors; therefore, we request the following.</a:t>
              </a:r>
            </a:p>
            <a:p>
              <a:pPr algn="just"/>
              <a:endParaRPr lang="en-US" sz="400" dirty="0" smtClean="0">
                <a:latin typeface="Times New Roman"/>
                <a:cs typeface="Times New Roman"/>
              </a:endParaRPr>
            </a:p>
            <a:p>
              <a:pPr algn="just"/>
              <a:r>
                <a:rPr lang="en-US" sz="1400" dirty="0" smtClean="0">
                  <a:latin typeface="Times New Roman"/>
                  <a:cs typeface="Times New Roman"/>
                </a:rPr>
                <a:t>If these slides are used in a class setting or posted on an internal or external www site, please mention the source textbook and note our copyright of this material.</a:t>
              </a:r>
            </a:p>
            <a:p>
              <a:pPr algn="just"/>
              <a:endParaRPr lang="en-US" sz="400" dirty="0" smtClean="0">
                <a:latin typeface="Times New Roman"/>
                <a:cs typeface="Times New Roman"/>
              </a:endParaRPr>
            </a:p>
            <a:p>
              <a:pPr algn="just"/>
              <a:r>
                <a:rPr lang="en-US" sz="1400" dirty="0" smtClean="0">
                  <a:latin typeface="Times New Roman"/>
                  <a:cs typeface="Times New Roman"/>
                </a:rPr>
                <a:t>All material copyright 2016</a:t>
              </a:r>
            </a:p>
            <a:p>
              <a:pPr algn="just"/>
              <a:r>
                <a:rPr lang="en-US" sz="1400" dirty="0" smtClean="0">
                  <a:latin typeface="Times New Roman"/>
                  <a:cs typeface="Times New Roman"/>
                </a:rPr>
                <a:t>Cory Beard and William Stallings, All Rights Reserved</a:t>
              </a:r>
            </a:p>
            <a:p>
              <a:pPr algn="just"/>
              <a:endParaRPr lang="en-US" sz="1200" dirty="0">
                <a:solidFill>
                  <a:schemeClr val="tx1"/>
                </a:solidFill>
                <a:latin typeface="Times New Roman"/>
                <a:cs typeface="Times New Roman"/>
              </a:endParaRPr>
            </a:p>
          </p:txBody>
        </p:sp>
      </p:grpSp>
    </p:spTree>
    <p:extLst>
      <p:ext uri="{BB962C8B-B14F-4D97-AF65-F5344CB8AC3E}">
        <p14:creationId xmlns:p14="http://schemas.microsoft.com/office/powerpoint/2010/main" val="394029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9455"/>
            <a:ext cx="4946505" cy="2378364"/>
          </a:xfrm>
        </p:spPr>
        <p:txBody>
          <a:bodyPr anchor="ctr"/>
          <a:lstStyle>
            <a:lvl1pPr algn="ctr">
              <a:defRPr sz="4000" b="1" cap="all">
                <a:solidFill>
                  <a:srgbClr val="1E57B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3061276"/>
            <a:ext cx="4946505" cy="3127087"/>
          </a:xfrm>
        </p:spPr>
        <p:txBody>
          <a:bodyPr anchor="t"/>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3257432D-331A-3343-A5A1-D9EDC3175A46}" type="slidenum">
              <a:rPr lang="en-US" smtClean="0"/>
              <a:t>‹#›</a:t>
            </a:fld>
            <a:endParaRPr lang="en-US"/>
          </a:p>
        </p:txBody>
      </p:sp>
    </p:spTree>
    <p:extLst>
      <p:ext uri="{BB962C8B-B14F-4D97-AF65-F5344CB8AC3E}">
        <p14:creationId xmlns:p14="http://schemas.microsoft.com/office/powerpoint/2010/main" val="3940295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descr="E:\My Docs\Pearson_Supplement projects\07-07-2015\9781292108711_Stallings_Beard_Wireless_Communication_Networks_and_Systems\Untitled.jpg"/>
          <p:cNvPicPr>
            <a:picLocks noChangeAspect="1"/>
          </p:cNvPicPr>
          <p:nvPr userDrawn="1"/>
        </p:nvPicPr>
        <p:blipFill rotWithShape="1">
          <a:blip r:embed="rId9">
            <a:lum bright="70000" contrast="-70000"/>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t="28267" b="8822"/>
          <a:stretch/>
        </p:blipFill>
        <p:spPr bwMode="auto">
          <a:xfrm>
            <a:off x="-14" y="15766"/>
            <a:ext cx="9166098" cy="6858000"/>
          </a:xfrm>
          <a:prstGeom prst="rect">
            <a:avLst/>
          </a:prstGeom>
          <a:noFill/>
          <a:ln>
            <a:noFill/>
          </a:ln>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5449455" y="6356350"/>
            <a:ext cx="3237345" cy="365125"/>
          </a:xfrm>
          <a:prstGeom prst="rect">
            <a:avLst/>
          </a:prstGeom>
        </p:spPr>
        <p:txBody>
          <a:bodyPr vert="horz" lIns="91440" tIns="45720" rIns="91440" bIns="45720" rtlCol="0" anchor="ctr"/>
          <a:lstStyle>
            <a:lvl1pPr algn="r">
              <a:defRPr sz="1200">
                <a:solidFill>
                  <a:schemeClr val="tx1"/>
                </a:solidFill>
                <a:latin typeface="Times New Roman"/>
                <a:cs typeface="Times New Roman"/>
              </a:defRPr>
            </a:lvl1pPr>
          </a:lstStyle>
          <a:p>
            <a:fld id="{3257432D-331A-3343-A5A1-D9EDC3175A46}" type="slidenum">
              <a:rPr lang="en-US" smtClean="0"/>
              <a:t>‹#›</a:t>
            </a:fld>
            <a:endParaRPr lang="en-US"/>
          </a:p>
        </p:txBody>
      </p:sp>
    </p:spTree>
    <p:extLst>
      <p:ext uri="{BB962C8B-B14F-4D97-AF65-F5344CB8AC3E}">
        <p14:creationId xmlns:p14="http://schemas.microsoft.com/office/powerpoint/2010/main" val="9112988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Lst>
  <p:txStyles>
    <p:titleStyle>
      <a:lvl1pPr algn="ctr" defTabSz="457200" rtl="0" eaLnBrk="1" latinLnBrk="0" hangingPunct="1">
        <a:spcBef>
          <a:spcPct val="0"/>
        </a:spcBef>
        <a:buNone/>
        <a:defRPr lang="en-US" sz="4000" b="1" kern="1200" cap="all" smtClean="0">
          <a:solidFill>
            <a:srgbClr val="1E57B6"/>
          </a:solidFill>
          <a:latin typeface="Times New Roman"/>
          <a:ea typeface="+mj-ea"/>
          <a:cs typeface="Times New Roman"/>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Times New Roman"/>
          <a:ea typeface="+mn-ea"/>
          <a:cs typeface="Times New Roman"/>
        </a:defRPr>
      </a:lvl1pPr>
      <a:lvl2pPr marL="742950" indent="-285750" algn="l" defTabSz="457200" rtl="0" eaLnBrk="1" latinLnBrk="0" hangingPunct="1">
        <a:spcBef>
          <a:spcPct val="20000"/>
        </a:spcBef>
        <a:buFont typeface="Arial"/>
        <a:buChar char="–"/>
        <a:defRPr sz="2800" kern="1200">
          <a:solidFill>
            <a:schemeClr val="tx1"/>
          </a:solidFill>
          <a:latin typeface="Times New Roman"/>
          <a:ea typeface="+mn-ea"/>
          <a:cs typeface="Times New Roman"/>
        </a:defRPr>
      </a:lvl2pPr>
      <a:lvl3pPr marL="1143000" indent="-228600" algn="l" defTabSz="457200" rtl="0" eaLnBrk="1" latinLnBrk="0" hangingPunct="1">
        <a:spcBef>
          <a:spcPct val="20000"/>
        </a:spcBef>
        <a:buFont typeface="Arial"/>
        <a:buChar char="•"/>
        <a:defRPr sz="2400" kern="1200">
          <a:solidFill>
            <a:schemeClr val="tx1"/>
          </a:solidFill>
          <a:latin typeface="Times New Roman"/>
          <a:ea typeface="+mn-ea"/>
          <a:cs typeface="Times New Roman"/>
        </a:defRPr>
      </a:lvl3pPr>
      <a:lvl4pPr marL="1600200" indent="-228600" algn="l" defTabSz="457200" rtl="0" eaLnBrk="1" latinLnBrk="0" hangingPunct="1">
        <a:spcBef>
          <a:spcPct val="20000"/>
        </a:spcBef>
        <a:buFont typeface="Arial"/>
        <a:buChar char="–"/>
        <a:defRPr sz="2000" kern="1200">
          <a:solidFill>
            <a:schemeClr val="tx1"/>
          </a:solidFill>
          <a:latin typeface="Times New Roman"/>
          <a:ea typeface="+mn-ea"/>
          <a:cs typeface="Times New Roman"/>
        </a:defRPr>
      </a:lvl4pPr>
      <a:lvl5pPr marL="2057400" indent="-228600" algn="l" defTabSz="457200" rtl="0" eaLnBrk="1" latinLnBrk="0" hangingPunct="1">
        <a:spcBef>
          <a:spcPct val="20000"/>
        </a:spcBef>
        <a:buFont typeface="Arial"/>
        <a:buChar char="»"/>
        <a:defRPr sz="20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goo.gl/K6iQNV" TargetMode="External"/><Relationship Id="rId2" Type="http://schemas.openxmlformats.org/officeDocument/2006/relationships/image" Target="../media/image84.tif"/><Relationship Id="rId1" Type="http://schemas.openxmlformats.org/officeDocument/2006/relationships/slideLayout" Target="../slideLayouts/slideLayout5.xml"/><Relationship Id="rId4" Type="http://schemas.openxmlformats.org/officeDocument/2006/relationships/image" Target="../media/image87.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hyperlink" Target="http://goo.gl/Y4mT8g" TargetMode="External"/><Relationship Id="rId1" Type="http://schemas.openxmlformats.org/officeDocument/2006/relationships/slideLayout" Target="../slideLayouts/slideLayout5.xml"/><Relationship Id="rId4" Type="http://schemas.openxmlformats.org/officeDocument/2006/relationships/image" Target="../media/image90.ti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hyperlink" Target="http://goo.gl/pNA4ic" TargetMode="External"/><Relationship Id="rId1" Type="http://schemas.openxmlformats.org/officeDocument/2006/relationships/slideLayout" Target="../slideLayouts/slideLayout5.xml"/><Relationship Id="rId4" Type="http://schemas.openxmlformats.org/officeDocument/2006/relationships/image" Target="../media/image92.tif"/></Relationships>
</file>

<file path=ppt/slides/_rels/slide111.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hyperlink" Target="http://goo.gl/8db9sO" TargetMode="External"/><Relationship Id="rId1" Type="http://schemas.openxmlformats.org/officeDocument/2006/relationships/slideLayout" Target="../slideLayouts/slideLayout5.xml"/><Relationship Id="rId4" Type="http://schemas.openxmlformats.org/officeDocument/2006/relationships/image" Target="../media/image94.tif"/></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hyperlink" Target="http://goo.gl/ffeULP" TargetMode="External"/><Relationship Id="rId1" Type="http://schemas.openxmlformats.org/officeDocument/2006/relationships/slideLayout" Target="../slideLayouts/slideLayout5.xml"/><Relationship Id="rId4" Type="http://schemas.openxmlformats.org/officeDocument/2006/relationships/image" Target="../media/image96.tif"/></Relationships>
</file>

<file path=ppt/slides/_rels/slide114.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hyperlink" Target="http://goo.gl/UauOXG" TargetMode="External"/><Relationship Id="rId1" Type="http://schemas.openxmlformats.org/officeDocument/2006/relationships/slideLayout" Target="../slideLayouts/slideLayout5.xml"/><Relationship Id="rId4" Type="http://schemas.openxmlformats.org/officeDocument/2006/relationships/image" Target="../media/image98.tif"/></Relationships>
</file>

<file path=ppt/slides/_rels/slide115.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hyperlink" Target="http://goo.gl/Nw890s" TargetMode="External"/><Relationship Id="rId1" Type="http://schemas.openxmlformats.org/officeDocument/2006/relationships/slideLayout" Target="../slideLayouts/slideLayout5.xml"/><Relationship Id="rId4" Type="http://schemas.openxmlformats.org/officeDocument/2006/relationships/image" Target="../media/image100.tif"/></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hyperlink" Target="http://goo.gl/TbJc9c" TargetMode="External"/><Relationship Id="rId1" Type="http://schemas.openxmlformats.org/officeDocument/2006/relationships/slideLayout" Target="../slideLayouts/slideLayout5.xml"/><Relationship Id="rId4" Type="http://schemas.openxmlformats.org/officeDocument/2006/relationships/image" Target="../media/image6.t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emf"/></Relationships>
</file>

<file path=ppt/slides/_rels/slide16.xml.rels><?xml version="1.0" encoding="UTF-8" standalone="yes"?>
<Relationships xmlns="http://schemas.openxmlformats.org/package/2006/relationships"><Relationship Id="rId8" Type="http://schemas.openxmlformats.org/officeDocument/2006/relationships/image" Target="../media/image10.wmf"/><Relationship Id="rId3" Type="http://schemas.openxmlformats.org/officeDocument/2006/relationships/oleObject" Target="../embeddings/oleObject2.bin"/><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3.bin"/><Relationship Id="rId4" Type="http://schemas.openxmlformats.org/officeDocument/2006/relationships/image" Target="../media/image8.emf"/></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3.emf"/><Relationship Id="rId5" Type="http://schemas.openxmlformats.org/officeDocument/2006/relationships/oleObject" Target="../embeddings/oleObject6.bin"/><Relationship Id="rId4" Type="http://schemas.openxmlformats.org/officeDocument/2006/relationships/image" Target="../media/image12.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4.emf"/><Relationship Id="rId4" Type="http://schemas.openxmlformats.org/officeDocument/2006/relationships/package" Target="../embeddings/Microsoft_Word_Document1.docx"/></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5.wmf"/></Relationships>
</file>

<file path=ppt/slides/_rels/slide2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hyperlink" Target="http://goo.gl/gplGCp" TargetMode="External"/><Relationship Id="rId1" Type="http://schemas.openxmlformats.org/officeDocument/2006/relationships/slideLayout" Target="../slideLayouts/slideLayout5.xml"/><Relationship Id="rId4" Type="http://schemas.openxmlformats.org/officeDocument/2006/relationships/image" Target="../media/image17.t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hyperlink" Target="http://goo.gl/zaTalg" TargetMode="External"/><Relationship Id="rId1" Type="http://schemas.openxmlformats.org/officeDocument/2006/relationships/slideLayout" Target="../slideLayouts/slideLayout5.xml"/><Relationship Id="rId4" Type="http://schemas.openxmlformats.org/officeDocument/2006/relationships/image" Target="../media/image19.tif"/></Relationships>
</file>

<file path=ppt/slides/_rels/slide2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hyperlink" Target="http://goo.gl/hB8tbG" TargetMode="External"/><Relationship Id="rId1" Type="http://schemas.openxmlformats.org/officeDocument/2006/relationships/slideLayout" Target="../slideLayouts/slideLayout5.xml"/><Relationship Id="rId4" Type="http://schemas.openxmlformats.org/officeDocument/2006/relationships/image" Target="../media/image21.t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hyperlink" Target="http://goo.gl/rlT0lr" TargetMode="External"/><Relationship Id="rId1" Type="http://schemas.openxmlformats.org/officeDocument/2006/relationships/slideLayout" Target="../slideLayouts/slideLayout5.xml"/><Relationship Id="rId4" Type="http://schemas.openxmlformats.org/officeDocument/2006/relationships/image" Target="../media/image23.t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hyperlink" Target="http://goo.gl/VnkkBo" TargetMode="External"/><Relationship Id="rId1" Type="http://schemas.openxmlformats.org/officeDocument/2006/relationships/slideLayout" Target="../slideLayouts/slideLayout5.xml"/><Relationship Id="rId4" Type="http://schemas.openxmlformats.org/officeDocument/2006/relationships/image" Target="../media/image25.t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hyperlink" Target="http://goo.gl/m3NSJW" TargetMode="External"/><Relationship Id="rId1" Type="http://schemas.openxmlformats.org/officeDocument/2006/relationships/slideLayout" Target="../slideLayouts/slideLayout5.xml"/><Relationship Id="rId4" Type="http://schemas.openxmlformats.org/officeDocument/2006/relationships/image" Target="../media/image27.t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hyperlink" Target="http://goo.gl/E1AJQa" TargetMode="External"/><Relationship Id="rId1" Type="http://schemas.openxmlformats.org/officeDocument/2006/relationships/slideLayout" Target="../slideLayouts/slideLayout5.xml"/><Relationship Id="rId4" Type="http://schemas.openxmlformats.org/officeDocument/2006/relationships/image" Target="../media/image29.ti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hyperlink" Target="http://goo.gl/bZC7Ru" TargetMode="External"/><Relationship Id="rId1" Type="http://schemas.openxmlformats.org/officeDocument/2006/relationships/slideLayout" Target="../slideLayouts/slideLayout5.xml"/><Relationship Id="rId4" Type="http://schemas.openxmlformats.org/officeDocument/2006/relationships/image" Target="../media/image32.tif"/></Relationships>
</file>

<file path=ppt/slides/_rels/slide47.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9.bin"/><Relationship Id="rId7" Type="http://schemas.openxmlformats.org/officeDocument/2006/relationships/oleObject" Target="../embeddings/oleObject11.bin"/><Relationship Id="rId12"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4.emf"/><Relationship Id="rId11" Type="http://schemas.openxmlformats.org/officeDocument/2006/relationships/oleObject" Target="../embeddings/oleObject13.bin"/><Relationship Id="rId5" Type="http://schemas.openxmlformats.org/officeDocument/2006/relationships/oleObject" Target="../embeddings/oleObject10.bin"/><Relationship Id="rId10" Type="http://schemas.openxmlformats.org/officeDocument/2006/relationships/image" Target="../media/image36.wmf"/><Relationship Id="rId4" Type="http://schemas.openxmlformats.org/officeDocument/2006/relationships/image" Target="../media/image33.wmf"/><Relationship Id="rId9" Type="http://schemas.openxmlformats.org/officeDocument/2006/relationships/oleObject" Target="../embeddings/oleObject12.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oleObject" Target="../embeddings/oleObject14.bin"/><Relationship Id="rId7" Type="http://schemas.openxmlformats.org/officeDocument/2006/relationships/oleObject" Target="../embeddings/oleObject16.bin"/><Relationship Id="rId12" Type="http://schemas.openxmlformats.org/officeDocument/2006/relationships/image" Target="../media/image37.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38.emf"/><Relationship Id="rId11" Type="http://schemas.openxmlformats.org/officeDocument/2006/relationships/oleObject" Target="../embeddings/oleObject18.bin"/><Relationship Id="rId5" Type="http://schemas.openxmlformats.org/officeDocument/2006/relationships/oleObject" Target="../embeddings/oleObject15.bin"/><Relationship Id="rId10" Type="http://schemas.openxmlformats.org/officeDocument/2006/relationships/image" Target="../media/image36.wmf"/><Relationship Id="rId4" Type="http://schemas.openxmlformats.org/officeDocument/2006/relationships/image" Target="../media/image33.wmf"/><Relationship Id="rId9" Type="http://schemas.openxmlformats.org/officeDocument/2006/relationships/oleObject" Target="../embeddings/oleObject17.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40.emf"/></Relationships>
</file>

<file path=ppt/slides/_rels/slide52.x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oleObject" Target="../embeddings/oleObject25.bin"/><Relationship Id="rId18" Type="http://schemas.openxmlformats.org/officeDocument/2006/relationships/image" Target="../media/image45.emf"/><Relationship Id="rId3" Type="http://schemas.openxmlformats.org/officeDocument/2006/relationships/oleObject" Target="../embeddings/oleObject20.bin"/><Relationship Id="rId7" Type="http://schemas.openxmlformats.org/officeDocument/2006/relationships/oleObject" Target="../embeddings/oleObject22.bin"/><Relationship Id="rId12" Type="http://schemas.openxmlformats.org/officeDocument/2006/relationships/image" Target="../media/image37.wmf"/><Relationship Id="rId17" Type="http://schemas.openxmlformats.org/officeDocument/2006/relationships/oleObject" Target="../embeddings/oleObject27.bin"/><Relationship Id="rId2" Type="http://schemas.openxmlformats.org/officeDocument/2006/relationships/slideLayout" Target="../slideLayouts/slideLayout2.xml"/><Relationship Id="rId16" Type="http://schemas.openxmlformats.org/officeDocument/2006/relationships/image" Target="../media/image44.emf"/><Relationship Id="rId20" Type="http://schemas.openxmlformats.org/officeDocument/2006/relationships/oleObject" Target="../embeddings/oleObject29.bin"/><Relationship Id="rId1" Type="http://schemas.openxmlformats.org/officeDocument/2006/relationships/vmlDrawing" Target="../drawings/vmlDrawing9.vml"/><Relationship Id="rId6" Type="http://schemas.openxmlformats.org/officeDocument/2006/relationships/image" Target="../media/image41.emf"/><Relationship Id="rId11" Type="http://schemas.openxmlformats.org/officeDocument/2006/relationships/oleObject" Target="../embeddings/oleObject24.bin"/><Relationship Id="rId5" Type="http://schemas.openxmlformats.org/officeDocument/2006/relationships/oleObject" Target="../embeddings/oleObject21.bin"/><Relationship Id="rId15" Type="http://schemas.openxmlformats.org/officeDocument/2006/relationships/oleObject" Target="../embeddings/oleObject26.bin"/><Relationship Id="rId10" Type="http://schemas.openxmlformats.org/officeDocument/2006/relationships/image" Target="../media/image36.wmf"/><Relationship Id="rId19" Type="http://schemas.openxmlformats.org/officeDocument/2006/relationships/oleObject" Target="../embeddings/oleObject28.bin"/><Relationship Id="rId4" Type="http://schemas.openxmlformats.org/officeDocument/2006/relationships/image" Target="../media/image33.wmf"/><Relationship Id="rId9" Type="http://schemas.openxmlformats.org/officeDocument/2006/relationships/oleObject" Target="../embeddings/oleObject23.bin"/><Relationship Id="rId14" Type="http://schemas.openxmlformats.org/officeDocument/2006/relationships/image" Target="../media/image43.wmf"/></Relationships>
</file>

<file path=ppt/slides/_rels/slide53.xml.rels><?xml version="1.0" encoding="UTF-8" standalone="yes"?>
<Relationships xmlns="http://schemas.openxmlformats.org/package/2006/relationships"><Relationship Id="rId8" Type="http://schemas.openxmlformats.org/officeDocument/2006/relationships/image" Target="../media/image48.wmf"/><Relationship Id="rId13" Type="http://schemas.openxmlformats.org/officeDocument/2006/relationships/oleObject" Target="../embeddings/oleObject35.bin"/><Relationship Id="rId18" Type="http://schemas.openxmlformats.org/officeDocument/2006/relationships/image" Target="../media/image53.wmf"/><Relationship Id="rId3" Type="http://schemas.openxmlformats.org/officeDocument/2006/relationships/oleObject" Target="../embeddings/oleObject30.bin"/><Relationship Id="rId7" Type="http://schemas.openxmlformats.org/officeDocument/2006/relationships/oleObject" Target="../embeddings/oleObject32.bin"/><Relationship Id="rId12" Type="http://schemas.openxmlformats.org/officeDocument/2006/relationships/image" Target="../media/image50.emf"/><Relationship Id="rId17" Type="http://schemas.openxmlformats.org/officeDocument/2006/relationships/oleObject" Target="../embeddings/oleObject37.bin"/><Relationship Id="rId2" Type="http://schemas.openxmlformats.org/officeDocument/2006/relationships/slideLayout" Target="../slideLayouts/slideLayout2.xml"/><Relationship Id="rId16" Type="http://schemas.openxmlformats.org/officeDocument/2006/relationships/image" Target="../media/image52.wmf"/><Relationship Id="rId20" Type="http://schemas.openxmlformats.org/officeDocument/2006/relationships/image" Target="../media/image54.wmf"/><Relationship Id="rId1" Type="http://schemas.openxmlformats.org/officeDocument/2006/relationships/vmlDrawing" Target="../drawings/vmlDrawing10.vml"/><Relationship Id="rId6" Type="http://schemas.openxmlformats.org/officeDocument/2006/relationships/image" Target="../media/image47.emf"/><Relationship Id="rId11" Type="http://schemas.openxmlformats.org/officeDocument/2006/relationships/oleObject" Target="../embeddings/oleObject34.bin"/><Relationship Id="rId5" Type="http://schemas.openxmlformats.org/officeDocument/2006/relationships/oleObject" Target="../embeddings/oleObject31.bin"/><Relationship Id="rId15" Type="http://schemas.openxmlformats.org/officeDocument/2006/relationships/oleObject" Target="../embeddings/oleObject36.bin"/><Relationship Id="rId10" Type="http://schemas.openxmlformats.org/officeDocument/2006/relationships/image" Target="../media/image49.emf"/><Relationship Id="rId19" Type="http://schemas.openxmlformats.org/officeDocument/2006/relationships/oleObject" Target="../embeddings/oleObject38.bin"/><Relationship Id="rId4" Type="http://schemas.openxmlformats.org/officeDocument/2006/relationships/image" Target="../media/image46.emf"/><Relationship Id="rId9" Type="http://schemas.openxmlformats.org/officeDocument/2006/relationships/oleObject" Target="../embeddings/oleObject33.bin"/><Relationship Id="rId14" Type="http://schemas.openxmlformats.org/officeDocument/2006/relationships/image" Target="../media/image51.emf"/></Relationships>
</file>

<file path=ppt/slides/_rels/slide54.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hyperlink" Target="http://goo.gl/sxJz4g" TargetMode="External"/><Relationship Id="rId1" Type="http://schemas.openxmlformats.org/officeDocument/2006/relationships/slideLayout" Target="../slideLayouts/slideLayout5.xml"/><Relationship Id="rId4" Type="http://schemas.openxmlformats.org/officeDocument/2006/relationships/image" Target="../media/image56.t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hyperlink" Target="http://goo.gl/TvbXYj" TargetMode="External"/><Relationship Id="rId1" Type="http://schemas.openxmlformats.org/officeDocument/2006/relationships/slideLayout" Target="../slideLayouts/slideLayout5.xml"/><Relationship Id="rId4" Type="http://schemas.openxmlformats.org/officeDocument/2006/relationships/image" Target="../media/image58.ti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59.wmf"/></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hyperlink" Target="http://goo.gl/qiBuAW" TargetMode="External"/><Relationship Id="rId1" Type="http://schemas.openxmlformats.org/officeDocument/2006/relationships/slideLayout" Target="../slideLayouts/slideLayout5.xml"/><Relationship Id="rId4" Type="http://schemas.openxmlformats.org/officeDocument/2006/relationships/image" Target="../media/image4.t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hyperlink" Target="http://goo.gl/Tj8PcF" TargetMode="External"/><Relationship Id="rId1" Type="http://schemas.openxmlformats.org/officeDocument/2006/relationships/slideLayout" Target="../slideLayouts/slideLayout5.xml"/><Relationship Id="rId4" Type="http://schemas.openxmlformats.org/officeDocument/2006/relationships/image" Target="../media/image61.ti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63.wmf"/><Relationship Id="rId5" Type="http://schemas.openxmlformats.org/officeDocument/2006/relationships/oleObject" Target="../embeddings/oleObject41.bin"/><Relationship Id="rId4" Type="http://schemas.openxmlformats.org/officeDocument/2006/relationships/image" Target="../media/image62.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66.wmf"/><Relationship Id="rId5" Type="http://schemas.openxmlformats.org/officeDocument/2006/relationships/oleObject" Target="../embeddings/oleObject44.bin"/><Relationship Id="rId4" Type="http://schemas.openxmlformats.org/officeDocument/2006/relationships/image" Target="../media/image65.w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67.wmf"/></Relationships>
</file>

<file path=ppt/slides/_rels/slide68.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hyperlink" Target="http://goo.gl/roa5zl" TargetMode="External"/><Relationship Id="rId1" Type="http://schemas.openxmlformats.org/officeDocument/2006/relationships/slideLayout" Target="../slideLayouts/slideLayout5.xml"/><Relationship Id="rId4" Type="http://schemas.openxmlformats.org/officeDocument/2006/relationships/image" Target="../media/image69.ti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hyperlink" Target="http://goo.gl/m3NSJW" TargetMode="External"/><Relationship Id="rId1" Type="http://schemas.openxmlformats.org/officeDocument/2006/relationships/slideLayout" Target="../slideLayouts/slideLayout5.xml"/><Relationship Id="rId4" Type="http://schemas.openxmlformats.org/officeDocument/2006/relationships/image" Target="../media/image27.t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hyperlink" Target="http://goo.gl/Y0ureh" TargetMode="External"/><Relationship Id="rId1" Type="http://schemas.openxmlformats.org/officeDocument/2006/relationships/slideLayout" Target="../slideLayouts/slideLayout5.xml"/><Relationship Id="rId4" Type="http://schemas.openxmlformats.org/officeDocument/2006/relationships/image" Target="../media/image71.tif"/></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72.png"/><Relationship Id="rId4" Type="http://schemas.openxmlformats.org/officeDocument/2006/relationships/package" Target="../embeddings/Microsoft_Word_Document2.docx"/></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hyperlink" Target="http://goo.gl/SZpBuo" TargetMode="External"/><Relationship Id="rId1" Type="http://schemas.openxmlformats.org/officeDocument/2006/relationships/slideLayout" Target="../slideLayouts/slideLayout5.xml"/><Relationship Id="rId4" Type="http://schemas.openxmlformats.org/officeDocument/2006/relationships/image" Target="../media/image74.ti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hyperlink" Target="http://goo.gl/9Eiqcz" TargetMode="External"/><Relationship Id="rId1" Type="http://schemas.openxmlformats.org/officeDocument/2006/relationships/slideLayout" Target="../slideLayouts/slideLayout5.xml"/><Relationship Id="rId4" Type="http://schemas.openxmlformats.org/officeDocument/2006/relationships/image" Target="../media/image76.ti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hyperlink" Target="http://goo.gl/XV3NE6" TargetMode="External"/><Relationship Id="rId1" Type="http://schemas.openxmlformats.org/officeDocument/2006/relationships/slideLayout" Target="../slideLayouts/slideLayout5.xml"/><Relationship Id="rId4" Type="http://schemas.openxmlformats.org/officeDocument/2006/relationships/image" Target="../media/image78.ti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hyperlink" Target="http://goo.gl/Qa0fhY" TargetMode="External"/><Relationship Id="rId1" Type="http://schemas.openxmlformats.org/officeDocument/2006/relationships/slideLayout" Target="../slideLayouts/slideLayout5.xml"/><Relationship Id="rId4" Type="http://schemas.openxmlformats.org/officeDocument/2006/relationships/image" Target="../media/image81.t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hyperlink" Target="http://goo.gl/DhD1G4" TargetMode="External"/><Relationship Id="rId1" Type="http://schemas.openxmlformats.org/officeDocument/2006/relationships/slideLayout" Target="../slideLayouts/slideLayout5.xml"/><Relationship Id="rId4" Type="http://schemas.openxmlformats.org/officeDocument/2006/relationships/image" Target="../media/image83.ti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goo.gl/pgZlKR" TargetMode="External"/><Relationship Id="rId2" Type="http://schemas.openxmlformats.org/officeDocument/2006/relationships/image" Target="../media/image84.tif"/><Relationship Id="rId1" Type="http://schemas.openxmlformats.org/officeDocument/2006/relationships/slideLayout" Target="../slideLayouts/slideLayout5.xml"/><Relationship Id="rId4" Type="http://schemas.openxmlformats.org/officeDocument/2006/relationships/image" Target="../media/image85.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hyperlink" Target="http://goo.gl/AB0wfm" TargetMode="External"/><Relationship Id="rId2" Type="http://schemas.openxmlformats.org/officeDocument/2006/relationships/image" Target="../media/image84.tif"/><Relationship Id="rId1" Type="http://schemas.openxmlformats.org/officeDocument/2006/relationships/slideLayout" Target="../slideLayouts/slideLayout5.xml"/><Relationship Id="rId4" Type="http://schemas.openxmlformats.org/officeDocument/2006/relationships/image" Target="../media/image8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Chapter 5</a:t>
            </a:r>
            <a:br>
              <a:rPr lang="en-US" dirty="0" smtClean="0"/>
            </a:br>
            <a:r>
              <a:rPr lang="en-US" dirty="0" smtClean="0"/>
              <a:t>overview of wireless communications</a:t>
            </a:r>
            <a:endParaRPr lang="en-US" dirty="0"/>
          </a:p>
        </p:txBody>
      </p:sp>
      <p:sp>
        <p:nvSpPr>
          <p:cNvPr id="7"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a:t>
            </a:fld>
            <a:endParaRPr lang="en-US" sz="1200" dirty="0">
              <a:latin typeface="Times New Roman"/>
              <a:cs typeface="Times New Roman"/>
            </a:endParaRPr>
          </a:p>
        </p:txBody>
      </p:sp>
    </p:spTree>
    <p:extLst>
      <p:ext uri="{BB962C8B-B14F-4D97-AF65-F5344CB8AC3E}">
        <p14:creationId xmlns:p14="http://schemas.microsoft.com/office/powerpoint/2010/main" val="12113700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Five</a:t>
            </a:r>
            <a:r>
              <a:rPr lang="en-US" baseline="0" dirty="0" smtClean="0"/>
              <a:t> basic propagation mechanisms</a:t>
            </a:r>
            <a:endParaRPr lang="en-US" dirty="0"/>
          </a:p>
        </p:txBody>
      </p:sp>
      <p:sp>
        <p:nvSpPr>
          <p:cNvPr id="3" name="Content Placeholder 2"/>
          <p:cNvSpPr>
            <a:spLocks noGrp="1"/>
          </p:cNvSpPr>
          <p:nvPr>
            <p:ph idx="1"/>
          </p:nvPr>
        </p:nvSpPr>
        <p:spPr/>
        <p:txBody>
          <a:bodyPr>
            <a:normAutofit fontScale="85000" lnSpcReduction="20000"/>
          </a:bodyPr>
          <a:lstStyle/>
          <a:p>
            <a:pPr marL="514350" lvl="0" indent="-514350">
              <a:buFont typeface="+mj-lt"/>
              <a:buAutoNum type="arabicPeriod"/>
            </a:pPr>
            <a:r>
              <a:rPr lang="en-US" dirty="0" smtClean="0"/>
              <a:t>Free-space propagation</a:t>
            </a:r>
          </a:p>
          <a:p>
            <a:pPr marL="514350" lvl="0" indent="-514350">
              <a:buFont typeface="+mj-lt"/>
              <a:buAutoNum type="arabicPeriod"/>
            </a:pPr>
            <a:r>
              <a:rPr lang="en-US" baseline="0" dirty="0" smtClean="0"/>
              <a:t>Transmission</a:t>
            </a:r>
            <a:endParaRPr lang="en-US" dirty="0" smtClean="0"/>
          </a:p>
          <a:p>
            <a:pPr marL="927100" lvl="1" indent="-292100"/>
            <a:r>
              <a:rPr lang="en-US" baseline="0" dirty="0" smtClean="0"/>
              <a:t>Through</a:t>
            </a:r>
            <a:r>
              <a:rPr lang="en-US" dirty="0" smtClean="0"/>
              <a:t> a medium</a:t>
            </a:r>
          </a:p>
          <a:p>
            <a:pPr marL="927100" lvl="1" indent="-292100"/>
            <a:r>
              <a:rPr lang="en-US" baseline="0" dirty="0" smtClean="0"/>
              <a:t>Refraction occurs at boundaries</a:t>
            </a:r>
          </a:p>
          <a:p>
            <a:pPr marL="514350" indent="-514350">
              <a:buFont typeface="+mj-lt"/>
              <a:buAutoNum type="arabicPeriod"/>
            </a:pPr>
            <a:r>
              <a:rPr lang="en-US" dirty="0" smtClean="0"/>
              <a:t>Reflections</a:t>
            </a:r>
          </a:p>
          <a:p>
            <a:pPr marL="919163" lvl="1" indent="-334963"/>
            <a:r>
              <a:rPr lang="en-US" dirty="0" smtClean="0"/>
              <a:t>Waves impinge upon surfaces that are large compared to the signal wavelength</a:t>
            </a:r>
          </a:p>
          <a:p>
            <a:pPr marL="514350" indent="-514350">
              <a:buFont typeface="+mj-lt"/>
              <a:buAutoNum type="arabicPeriod"/>
            </a:pPr>
            <a:r>
              <a:rPr lang="en-US" baseline="0" dirty="0" smtClean="0"/>
              <a:t>Diffraction</a:t>
            </a:r>
          </a:p>
          <a:p>
            <a:pPr marL="919163" lvl="1" indent="-334963"/>
            <a:r>
              <a:rPr lang="en-US" dirty="0"/>
              <a:t>Secondary</a:t>
            </a:r>
            <a:r>
              <a:rPr lang="en-US" baseline="0" dirty="0" smtClean="0"/>
              <a:t> waves</a:t>
            </a:r>
            <a:r>
              <a:rPr lang="en-US" dirty="0" smtClean="0"/>
              <a:t> behind objects with sharp edges</a:t>
            </a:r>
            <a:endParaRPr lang="en-US" baseline="0" dirty="0" smtClean="0"/>
          </a:p>
          <a:p>
            <a:pPr marL="514350" indent="-514350">
              <a:buFont typeface="+mj-lt"/>
              <a:buAutoNum type="arabicPeriod"/>
            </a:pPr>
            <a:r>
              <a:rPr lang="en-US" dirty="0" smtClean="0"/>
              <a:t>Scattering</a:t>
            </a:r>
          </a:p>
          <a:p>
            <a:pPr marL="852488" lvl="1" indent="-334963">
              <a:tabLst>
                <a:tab pos="919163" algn="l"/>
              </a:tabLst>
            </a:pPr>
            <a:r>
              <a:rPr lang="en-US" baseline="0" dirty="0" smtClean="0"/>
              <a:t>Interactions</a:t>
            </a:r>
            <a:r>
              <a:rPr lang="en-US" dirty="0" smtClean="0"/>
              <a:t> between small objects or rough surfaces</a:t>
            </a:r>
            <a:endParaRPr lang="en-US" baseline="0" dirty="0" smtClean="0"/>
          </a:p>
          <a:p>
            <a:endParaRPr lang="en-US" dirty="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10</a:t>
            </a:fld>
            <a:endParaRPr lang="en-US" sz="1200" dirty="0">
              <a:latin typeface="Times New Roman"/>
              <a:cs typeface="Times New Roman"/>
            </a:endParaRPr>
          </a:p>
        </p:txBody>
      </p:sp>
    </p:spTree>
    <p:extLst>
      <p:ext uri="{BB962C8B-B14F-4D97-AF65-F5344CB8AC3E}">
        <p14:creationId xmlns:p14="http://schemas.microsoft.com/office/powerpoint/2010/main" val="85350476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a:t>
            </a:r>
            <a:r>
              <a:rPr lang="en-US" baseline="0" dirty="0" smtClean="0"/>
              <a:t> of OFDM</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Frequency selective fading only affects some subcarriers</a:t>
            </a:r>
          </a:p>
          <a:p>
            <a:r>
              <a:rPr lang="en-US" dirty="0" smtClean="0"/>
              <a:t>More importantly, OFDM overcomes </a:t>
            </a:r>
            <a:r>
              <a:rPr lang="en-US" dirty="0" err="1" smtClean="0"/>
              <a:t>intersymbol</a:t>
            </a:r>
            <a:r>
              <a:rPr lang="en-US" dirty="0"/>
              <a:t> </a:t>
            </a:r>
            <a:r>
              <a:rPr lang="en-US" dirty="0" smtClean="0"/>
              <a:t>interference (ISI)</a:t>
            </a:r>
          </a:p>
          <a:p>
            <a:pPr lvl="1"/>
            <a:r>
              <a:rPr lang="en-US" dirty="0" smtClean="0"/>
              <a:t>ISI is a caused by multipath signals arriving in later bits</a:t>
            </a:r>
          </a:p>
          <a:p>
            <a:pPr lvl="1"/>
            <a:r>
              <a:rPr lang="en-US" dirty="0" smtClean="0"/>
              <a:t>OFDM bit times are much, much longer (by a factor of </a:t>
            </a:r>
            <a:r>
              <a:rPr lang="en-US" i="1" dirty="0" smtClean="0"/>
              <a:t>N</a:t>
            </a:r>
            <a:r>
              <a:rPr lang="en-US" dirty="0" smtClean="0"/>
              <a:t>)</a:t>
            </a:r>
          </a:p>
          <a:p>
            <a:pPr lvl="2"/>
            <a:r>
              <a:rPr lang="en-US" dirty="0" smtClean="0"/>
              <a:t>ISI is dramatically reduced</a:t>
            </a:r>
          </a:p>
          <a:p>
            <a:pPr lvl="1"/>
            <a:r>
              <a:rPr lang="en-US" dirty="0"/>
              <a:t>OFDM’s long bit times eliminate most of the ISI</a:t>
            </a:r>
          </a:p>
          <a:p>
            <a:pPr lvl="1"/>
            <a:r>
              <a:rPr lang="en-US" dirty="0"/>
              <a:t>OFDM also uses a </a:t>
            </a:r>
            <a:r>
              <a:rPr lang="en-US" i="1" dirty="0"/>
              <a:t>cyclic prefix</a:t>
            </a:r>
            <a:r>
              <a:rPr lang="en-US" dirty="0"/>
              <a:t> (CP) to overcome the residual ISI</a:t>
            </a:r>
          </a:p>
          <a:p>
            <a:pPr lvl="2"/>
            <a:r>
              <a:rPr lang="en-US" dirty="0"/>
              <a:t>Adds additional time to the OFDM symbol before the real data is sent</a:t>
            </a:r>
          </a:p>
          <a:p>
            <a:pPr lvl="2"/>
            <a:r>
              <a:rPr lang="en-US" dirty="0"/>
              <a:t>Called the </a:t>
            </a:r>
            <a:r>
              <a:rPr lang="en-US" i="1" dirty="0"/>
              <a:t>guard </a:t>
            </a:r>
            <a:r>
              <a:rPr lang="en-US" i="1" dirty="0" smtClean="0"/>
              <a:t>interval	</a:t>
            </a:r>
            <a:endParaRPr lang="en-US" i="1" dirty="0"/>
          </a:p>
          <a:p>
            <a:pPr lvl="2"/>
            <a:r>
              <a:rPr lang="en-US" dirty="0"/>
              <a:t>ISI diminishes before the data </a:t>
            </a:r>
            <a:r>
              <a:rPr lang="en-US" dirty="0" smtClean="0"/>
              <a:t>starts</a:t>
            </a:r>
            <a:endParaRPr lang="en-US" dirty="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100</a:t>
            </a:fld>
            <a:endParaRPr lang="en-US" sz="1200" dirty="0">
              <a:latin typeface="Times New Roman"/>
              <a:cs typeface="Times New Roman"/>
            </a:endParaRPr>
          </a:p>
        </p:txBody>
      </p:sp>
    </p:spTree>
    <p:extLst>
      <p:ext uri="{BB962C8B-B14F-4D97-AF65-F5344CB8AC3E}">
        <p14:creationId xmlns:p14="http://schemas.microsoft.com/office/powerpoint/2010/main" val="378562852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OFDM Implementation</a:t>
            </a:r>
            <a:endParaRPr lang="en-US" dirty="0"/>
          </a:p>
        </p:txBody>
      </p:sp>
      <p:sp>
        <p:nvSpPr>
          <p:cNvPr id="3" name="Content Placeholder 2"/>
          <p:cNvSpPr>
            <a:spLocks noGrp="1"/>
          </p:cNvSpPr>
          <p:nvPr>
            <p:ph idx="1"/>
          </p:nvPr>
        </p:nvSpPr>
        <p:spPr/>
        <p:txBody>
          <a:bodyPr>
            <a:noAutofit/>
          </a:bodyPr>
          <a:lstStyle/>
          <a:p>
            <a:r>
              <a:rPr lang="en-US" sz="2400" dirty="0" smtClean="0"/>
              <a:t>Inverse Fast Fourier Transform (IFFT)</a:t>
            </a:r>
          </a:p>
          <a:p>
            <a:pPr lvl="1"/>
            <a:r>
              <a:rPr lang="en-US" sz="2400" dirty="0" smtClean="0"/>
              <a:t>The OFDM concept (Figure 8.1) would use </a:t>
            </a:r>
            <a:r>
              <a:rPr lang="en-US" sz="2400" i="1" dirty="0" smtClean="0"/>
              <a:t>N</a:t>
            </a:r>
            <a:r>
              <a:rPr lang="en-US" sz="2400" dirty="0" smtClean="0"/>
              <a:t> oscillators for </a:t>
            </a:r>
            <a:r>
              <a:rPr lang="en-US" sz="2400" i="1" dirty="0" smtClean="0"/>
              <a:t>N</a:t>
            </a:r>
            <a:r>
              <a:rPr lang="en-US" sz="2400" dirty="0" smtClean="0"/>
              <a:t> different subcarrier frequencies</a:t>
            </a:r>
          </a:p>
          <a:p>
            <a:pPr lvl="2"/>
            <a:r>
              <a:rPr lang="en-US" sz="2000" dirty="0" smtClean="0"/>
              <a:t>Expensive for transmitter and receiver</a:t>
            </a:r>
          </a:p>
          <a:p>
            <a:pPr lvl="1"/>
            <a:r>
              <a:rPr lang="en-US" sz="2400" dirty="0" smtClean="0"/>
              <a:t>Discrete Fourier Transform (DFT) processes digital signals</a:t>
            </a:r>
          </a:p>
          <a:p>
            <a:pPr lvl="2"/>
            <a:r>
              <a:rPr lang="en-US" sz="2000" dirty="0" smtClean="0"/>
              <a:t>If </a:t>
            </a:r>
            <a:r>
              <a:rPr lang="en-US" sz="2000" i="1" dirty="0" smtClean="0"/>
              <a:t>N</a:t>
            </a:r>
            <a:r>
              <a:rPr lang="en-US" sz="2000" dirty="0" smtClean="0"/>
              <a:t> is a power of two, the computational speed dramatically improves by using the fast version of the DFT (FFT).</a:t>
            </a:r>
          </a:p>
          <a:p>
            <a:pPr lvl="2"/>
            <a:r>
              <a:rPr lang="en-US" sz="2000" dirty="0" smtClean="0"/>
              <a:t>OFDM uses the Inverse FFT to compute the data stream to be transmitted</a:t>
            </a:r>
          </a:p>
          <a:p>
            <a:pPr lvl="2"/>
            <a:r>
              <a:rPr lang="en-US" sz="2000" dirty="0" smtClean="0"/>
              <a:t>Then it is sent on the carrier using </a:t>
            </a:r>
            <a:r>
              <a:rPr lang="en-US" sz="2000" i="1" u="sng" dirty="0" smtClean="0"/>
              <a:t>only one oscillator</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101</a:t>
            </a:fld>
            <a:endParaRPr lang="en-US" sz="1200" dirty="0">
              <a:latin typeface="Times New Roman"/>
              <a:cs typeface="Times New Roman"/>
            </a:endParaRPr>
          </a:p>
        </p:txBody>
      </p:sp>
    </p:spTree>
    <p:extLst>
      <p:ext uri="{BB962C8B-B14F-4D97-AF65-F5344CB8AC3E}">
        <p14:creationId xmlns:p14="http://schemas.microsoft.com/office/powerpoint/2010/main" val="256667496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r>
              <a:rPr lang="en-US" dirty="0"/>
              <a:t>Figure </a:t>
            </a:r>
            <a:r>
              <a:rPr lang="en-US" dirty="0" smtClean="0"/>
              <a:t>5.25 </a:t>
            </a:r>
            <a:r>
              <a:rPr lang="en-US" dirty="0"/>
              <a:t>IFFT Implementation of OFDM </a:t>
            </a:r>
          </a:p>
        </p:txBody>
      </p:sp>
      <p:sp>
        <p:nvSpPr>
          <p:cNvPr id="4" name="Text Placeholder 3"/>
          <p:cNvSpPr>
            <a:spLocks noGrp="1"/>
          </p:cNvSpPr>
          <p:nvPr>
            <p:ph type="body" sz="half" idx="2"/>
          </p:nvPr>
        </p:nvSpPr>
        <p:spPr/>
        <p:txBody>
          <a:bodyPr/>
          <a:lstStyle/>
          <a:p>
            <a:endParaRPr lang="en-US" dirty="0"/>
          </a:p>
        </p:txBody>
      </p:sp>
      <p:pic>
        <p:nvPicPr>
          <p:cNvPr id="3" name="Picture 2" descr="9_1_general_model_of_spread_spectrum_digital_communication_system.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pic>
        <p:nvPicPr>
          <p:cNvPr id="6" name="Picture Placeholder 5" descr="Ch08fig03.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l="-953" r="-953"/>
          <a:stretch>
            <a:fillRect/>
          </a:stretch>
        </p:blipFill>
        <p:spPr/>
      </p:pic>
      <p:sp>
        <p:nvSpPr>
          <p:cNvPr id="7"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102</a:t>
            </a:fld>
            <a:endParaRPr lang="en-US" sz="1200" dirty="0">
              <a:latin typeface="Times New Roman"/>
              <a:cs typeface="Times New Roman"/>
            </a:endParaRPr>
          </a:p>
        </p:txBody>
      </p:sp>
    </p:spTree>
    <p:extLst>
      <p:ext uri="{BB962C8B-B14F-4D97-AF65-F5344CB8AC3E}">
        <p14:creationId xmlns:p14="http://schemas.microsoft.com/office/powerpoint/2010/main" val="221762848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OFDMA</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Orthogonal Frequency Division Multiple Access (OFDMA) uses OFDM to share the wireless channel</a:t>
            </a:r>
          </a:p>
          <a:p>
            <a:pPr lvl="1"/>
            <a:r>
              <a:rPr lang="en-US" dirty="0" smtClean="0"/>
              <a:t>Different users can have different slices of time and different groups of subcarriers</a:t>
            </a:r>
          </a:p>
          <a:p>
            <a:pPr lvl="1"/>
            <a:r>
              <a:rPr lang="en-US" dirty="0" smtClean="0"/>
              <a:t>Subcarriers are allocated in groups</a:t>
            </a:r>
          </a:p>
          <a:p>
            <a:pPr lvl="2"/>
            <a:r>
              <a:rPr lang="en-US" dirty="0" smtClean="0"/>
              <a:t>Called subchannels or resource blocks</a:t>
            </a:r>
          </a:p>
          <a:p>
            <a:pPr lvl="2"/>
            <a:r>
              <a:rPr lang="en-US" dirty="0" smtClean="0"/>
              <a:t>Too much computation to allocate every subcarrier separately</a:t>
            </a:r>
          </a:p>
          <a:p>
            <a:r>
              <a:rPr lang="en-US" dirty="0"/>
              <a:t>Single-carrier </a:t>
            </a:r>
            <a:r>
              <a:rPr lang="en-US" dirty="0" smtClean="0"/>
              <a:t>FDMA (SC-FDMA)</a:t>
            </a:r>
          </a:p>
          <a:p>
            <a:pPr lvl="1"/>
            <a:r>
              <a:rPr lang="en-US" dirty="0" smtClean="0"/>
              <a:t>Similar </a:t>
            </a:r>
            <a:r>
              <a:rPr lang="en-US" dirty="0"/>
              <a:t>structure and performance to OFDMA</a:t>
            </a:r>
          </a:p>
          <a:p>
            <a:pPr lvl="1"/>
            <a:r>
              <a:rPr lang="en-US" dirty="0" smtClean="0"/>
              <a:t>Lower peak to average power ratio than OFMDA</a:t>
            </a:r>
            <a:endParaRPr lang="en-US" dirty="0"/>
          </a:p>
          <a:p>
            <a:pPr lvl="1"/>
            <a:r>
              <a:rPr lang="en-US" dirty="0"/>
              <a:t>Mobile user benefits – battery life, power efficiency, lower cost</a:t>
            </a:r>
          </a:p>
          <a:p>
            <a:pPr lvl="2"/>
            <a:r>
              <a:rPr lang="en-US" dirty="0"/>
              <a:t>Good for </a:t>
            </a:r>
            <a:r>
              <a:rPr lang="en-US" dirty="0" smtClean="0"/>
              <a:t>uplinks</a:t>
            </a:r>
          </a:p>
          <a:p>
            <a:pPr lvl="1"/>
            <a:r>
              <a:rPr lang="en-US" dirty="0" smtClean="0"/>
              <a:t>Multiple </a:t>
            </a:r>
            <a:r>
              <a:rPr lang="en-US" dirty="0"/>
              <a:t>access is not possible</a:t>
            </a:r>
          </a:p>
          <a:p>
            <a:pPr lvl="2"/>
            <a:r>
              <a:rPr lang="en-US" dirty="0"/>
              <a:t>At one time, all subcarriers must be dedicated to one </a:t>
            </a:r>
            <a:r>
              <a:rPr lang="en-US" dirty="0" smtClean="0"/>
              <a:t>user</a:t>
            </a:r>
          </a:p>
          <a:p>
            <a:pPr lvl="1"/>
            <a:endParaRPr lang="en-US" dirty="0" smtClean="0"/>
          </a:p>
          <a:p>
            <a:pPr lvl="2"/>
            <a:endParaRPr lang="en-US" dirty="0" smtClean="0"/>
          </a:p>
          <a:p>
            <a:pPr lvl="1"/>
            <a:endParaRPr lang="en-US" dirty="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103</a:t>
            </a:fld>
            <a:endParaRPr lang="en-US" sz="1200" dirty="0">
              <a:latin typeface="Times New Roman"/>
              <a:cs typeface="Times New Roman"/>
            </a:endParaRPr>
          </a:p>
        </p:txBody>
      </p:sp>
    </p:spTree>
    <p:extLst>
      <p:ext uri="{BB962C8B-B14F-4D97-AF65-F5344CB8AC3E}">
        <p14:creationId xmlns:p14="http://schemas.microsoft.com/office/powerpoint/2010/main" val="182952634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r>
              <a:rPr lang="en-US" dirty="0"/>
              <a:t>Figure </a:t>
            </a:r>
            <a:r>
              <a:rPr lang="en-US" dirty="0" smtClean="0"/>
              <a:t>5.26 </a:t>
            </a:r>
            <a:r>
              <a:rPr lang="en-US" dirty="0"/>
              <a:t>OFDM and OFDMA</a:t>
            </a:r>
          </a:p>
        </p:txBody>
      </p:sp>
      <p:sp>
        <p:nvSpPr>
          <p:cNvPr id="4" name="Text Placeholder 3"/>
          <p:cNvSpPr>
            <a:spLocks noGrp="1"/>
          </p:cNvSpPr>
          <p:nvPr>
            <p:ph type="body" sz="half" idx="2"/>
          </p:nvPr>
        </p:nvSpPr>
        <p:spPr/>
        <p:txBody>
          <a:bodyPr/>
          <a:lstStyle/>
          <a:p>
            <a:endParaRPr lang="en-US"/>
          </a:p>
        </p:txBody>
      </p:sp>
      <p:pic>
        <p:nvPicPr>
          <p:cNvPr id="6" name="Picture Placeholder 5" descr="Ch08fig07.eps"/>
          <p:cNvPicPr>
            <a:picLocks noGrp="1" noChangeAspect="1"/>
          </p:cNvPicPr>
          <p:nvPr>
            <p:ph type="pic" idx="1"/>
          </p:nvPr>
        </p:nvPicPr>
        <p:blipFill>
          <a:blip r:embed="rId2">
            <a:extLst>
              <a:ext uri="{28A0092B-C50C-407E-A947-70E740481C1C}">
                <a14:useLocalDpi xmlns:a14="http://schemas.microsoft.com/office/drawing/2010/main" val="0"/>
              </a:ext>
            </a:extLst>
          </a:blip>
          <a:srcRect t="-4263" b="-4263"/>
          <a:stretch>
            <a:fillRect/>
          </a:stretch>
        </p:blipFill>
        <p:spPr/>
      </p:pic>
      <p:sp>
        <p:nvSpPr>
          <p:cNvPr id="7"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104</a:t>
            </a:fld>
            <a:endParaRPr lang="en-US" sz="1200" dirty="0">
              <a:latin typeface="Times New Roman"/>
              <a:cs typeface="Times New Roman"/>
            </a:endParaRPr>
          </a:p>
        </p:txBody>
      </p:sp>
    </p:spTree>
    <p:extLst>
      <p:ext uri="{BB962C8B-B14F-4D97-AF65-F5344CB8AC3E}">
        <p14:creationId xmlns:p14="http://schemas.microsoft.com/office/powerpoint/2010/main" val="304171602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Opportunistic scheduling</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Schedule subchannels and power levels based on</a:t>
            </a:r>
          </a:p>
          <a:p>
            <a:pPr lvl="1"/>
            <a:r>
              <a:rPr lang="en-US" dirty="0" smtClean="0"/>
              <a:t>Channel conditions</a:t>
            </a:r>
          </a:p>
          <a:p>
            <a:pPr lvl="1"/>
            <a:r>
              <a:rPr lang="en-US" dirty="0" smtClean="0"/>
              <a:t>Data requirements</a:t>
            </a:r>
          </a:p>
          <a:p>
            <a:r>
              <a:rPr lang="en-US" dirty="0" smtClean="0"/>
              <a:t>Adjust in a dynamic fashion</a:t>
            </a:r>
          </a:p>
          <a:p>
            <a:pPr lvl="1"/>
            <a:r>
              <a:rPr lang="en-US" dirty="0" smtClean="0"/>
              <a:t>Use channel variations as an opportunity to schedule the best choice in users</a:t>
            </a:r>
          </a:p>
          <a:p>
            <a:pPr lvl="2"/>
            <a:r>
              <a:rPr lang="en-US" dirty="0" smtClean="0"/>
              <a:t>Hence the term </a:t>
            </a:r>
            <a:r>
              <a:rPr lang="en-US" i="1" dirty="0" smtClean="0"/>
              <a:t>opportunistic scheduling</a:t>
            </a:r>
            <a:endParaRPr lang="en-US" dirty="0" smtClean="0"/>
          </a:p>
          <a:p>
            <a:pPr lvl="1"/>
            <a:r>
              <a:rPr lang="en-US" dirty="0" smtClean="0"/>
              <a:t>Criteria (maybe more than one used simultaneously)</a:t>
            </a:r>
          </a:p>
          <a:p>
            <a:pPr lvl="2"/>
            <a:r>
              <a:rPr lang="en-US" dirty="0" smtClean="0"/>
              <a:t>System efficiency – pick users with best throughput</a:t>
            </a:r>
          </a:p>
          <a:p>
            <a:pPr lvl="2"/>
            <a:r>
              <a:rPr lang="en-US" dirty="0" smtClean="0"/>
              <a:t>Fairness – proportional fairness considers the ratio of users’ current rates to the users’ average rates to know when a channel is best </a:t>
            </a:r>
            <a:r>
              <a:rPr lang="en-US" i="1" dirty="0" smtClean="0"/>
              <a:t>for them</a:t>
            </a:r>
          </a:p>
          <a:p>
            <a:pPr lvl="2"/>
            <a:r>
              <a:rPr lang="en-US" dirty="0" smtClean="0"/>
              <a:t>Requirements – audio, video</a:t>
            </a:r>
          </a:p>
          <a:p>
            <a:pPr lvl="2"/>
            <a:r>
              <a:rPr lang="en-US" dirty="0" smtClean="0"/>
              <a:t>Priority – public safety, emergency, or priority customers</a:t>
            </a:r>
            <a:endParaRPr lang="en-US" dirty="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105</a:t>
            </a:fld>
            <a:endParaRPr lang="en-US" sz="1200" dirty="0">
              <a:latin typeface="Times New Roman"/>
              <a:cs typeface="Times New Roman"/>
            </a:endParaRPr>
          </a:p>
        </p:txBody>
      </p:sp>
    </p:spTree>
    <p:extLst>
      <p:ext uri="{BB962C8B-B14F-4D97-AF65-F5344CB8AC3E}">
        <p14:creationId xmlns:p14="http://schemas.microsoft.com/office/powerpoint/2010/main" val="360940829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1026"/>
          <p:cNvSpPr>
            <a:spLocks noGrp="1" noChangeArrowheads="1"/>
          </p:cNvSpPr>
          <p:nvPr>
            <p:ph type="title"/>
          </p:nvPr>
        </p:nvSpPr>
        <p:spPr/>
        <p:txBody>
          <a:bodyPr/>
          <a:lstStyle/>
          <a:p>
            <a:r>
              <a:rPr lang="en-US" dirty="0"/>
              <a:t>Spread Spectrum</a:t>
            </a:r>
          </a:p>
        </p:txBody>
      </p:sp>
      <p:sp>
        <p:nvSpPr>
          <p:cNvPr id="271363" name="Rectangle 1027"/>
          <p:cNvSpPr>
            <a:spLocks noGrp="1" noChangeArrowheads="1"/>
          </p:cNvSpPr>
          <p:nvPr>
            <p:ph idx="1"/>
          </p:nvPr>
        </p:nvSpPr>
        <p:spPr/>
        <p:txBody>
          <a:bodyPr/>
          <a:lstStyle/>
          <a:p>
            <a:r>
              <a:rPr lang="en-US" sz="2800" dirty="0"/>
              <a:t>Input is fed into a channel encoder </a:t>
            </a:r>
          </a:p>
          <a:p>
            <a:pPr lvl="1"/>
            <a:r>
              <a:rPr lang="en-US" sz="2400" dirty="0"/>
              <a:t>Produces analog signal with narrow bandwidth</a:t>
            </a:r>
          </a:p>
          <a:p>
            <a:r>
              <a:rPr lang="en-US" sz="2800" dirty="0"/>
              <a:t>Signal is further modulated using sequence of digits </a:t>
            </a:r>
          </a:p>
          <a:p>
            <a:pPr lvl="1"/>
            <a:r>
              <a:rPr lang="en-US" sz="2400" dirty="0"/>
              <a:t>Spreading code or spreading sequence </a:t>
            </a:r>
          </a:p>
          <a:p>
            <a:pPr lvl="1"/>
            <a:r>
              <a:rPr lang="en-US" sz="2400" dirty="0"/>
              <a:t>Generated by </a:t>
            </a:r>
            <a:r>
              <a:rPr lang="en-US" sz="2400" dirty="0" err="1"/>
              <a:t>pseudonoise</a:t>
            </a:r>
            <a:r>
              <a:rPr lang="en-US" sz="2400" dirty="0"/>
              <a:t>, or pseudo-random number generator</a:t>
            </a:r>
          </a:p>
          <a:p>
            <a:r>
              <a:rPr lang="en-US" sz="2800" dirty="0"/>
              <a:t>Effect of modulation is to increase bandwidth of signal to be transmitted</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106</a:t>
            </a:fld>
            <a:endParaRPr lang="en-US" sz="1200" dirty="0">
              <a:latin typeface="Times New Roman"/>
              <a:cs typeface="Times New Roman"/>
            </a:endParaRPr>
          </a:p>
        </p:txBody>
      </p:sp>
    </p:spTree>
    <p:extLst>
      <p:ext uri="{BB962C8B-B14F-4D97-AF65-F5344CB8AC3E}">
        <p14:creationId xmlns:p14="http://schemas.microsoft.com/office/powerpoint/2010/main" val="67473305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smtClean="0"/>
              <a:t>5.27 </a:t>
            </a:r>
            <a:r>
              <a:rPr lang="en-US" dirty="0"/>
              <a:t>General Model of Spread Spectrum Digital Communication System</a:t>
            </a:r>
          </a:p>
        </p:txBody>
      </p:sp>
      <p:pic>
        <p:nvPicPr>
          <p:cNvPr id="6" name="Picture Placeholder 5" descr="Ch09fig01.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t="-97087" b="-97087"/>
          <a:stretch>
            <a:fillRect/>
          </a:stretch>
        </p:blipFill>
        <p:spPr/>
      </p:pic>
      <p:sp>
        <p:nvSpPr>
          <p:cNvPr id="4" name="Text Placeholder 3"/>
          <p:cNvSpPr>
            <a:spLocks noGrp="1"/>
          </p:cNvSpPr>
          <p:nvPr>
            <p:ph type="body" sz="half" idx="2"/>
          </p:nvPr>
        </p:nvSpPr>
        <p:spPr/>
        <p:txBody>
          <a:bodyPr/>
          <a:lstStyle/>
          <a:p>
            <a:endParaRPr lang="en-US"/>
          </a:p>
        </p:txBody>
      </p:sp>
      <p:sp>
        <p:nvSpPr>
          <p:cNvPr id="7"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107</a:t>
            </a:fld>
            <a:endParaRPr lang="en-US" sz="1200" dirty="0">
              <a:latin typeface="Times New Roman"/>
              <a:cs typeface="Times New Roman"/>
            </a:endParaRPr>
          </a:p>
        </p:txBody>
      </p:sp>
      <p:pic>
        <p:nvPicPr>
          <p:cNvPr id="5" name="Picture 4" descr="5_27_general_model_of_spread_spectrum_digital_communication_system.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86117948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lstStyle/>
          <a:p>
            <a:r>
              <a:rPr lang="en-US" dirty="0"/>
              <a:t>Spread Spectrum</a:t>
            </a:r>
          </a:p>
        </p:txBody>
      </p:sp>
      <p:sp>
        <p:nvSpPr>
          <p:cNvPr id="314371" name="Rectangle 3"/>
          <p:cNvSpPr>
            <a:spLocks noGrp="1" noChangeArrowheads="1"/>
          </p:cNvSpPr>
          <p:nvPr>
            <p:ph idx="1"/>
          </p:nvPr>
        </p:nvSpPr>
        <p:spPr/>
        <p:txBody>
          <a:bodyPr/>
          <a:lstStyle/>
          <a:p>
            <a:r>
              <a:rPr lang="en-US" sz="2800" dirty="0"/>
              <a:t>On receiving end, </a:t>
            </a:r>
            <a:r>
              <a:rPr lang="en-US" sz="2800" dirty="0" smtClean="0"/>
              <a:t>digital </a:t>
            </a:r>
            <a:r>
              <a:rPr lang="en-US" sz="2800" dirty="0"/>
              <a:t>sequence is used to demodulate the spread spectrum signal</a:t>
            </a:r>
          </a:p>
          <a:p>
            <a:r>
              <a:rPr lang="en-US" sz="2800" dirty="0"/>
              <a:t>Signal is fed into a channel decoder to recover data</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108</a:t>
            </a:fld>
            <a:endParaRPr lang="en-US" sz="1200" dirty="0">
              <a:latin typeface="Times New Roman"/>
              <a:cs typeface="Times New Roman"/>
            </a:endParaRPr>
          </a:p>
        </p:txBody>
      </p:sp>
    </p:spTree>
    <p:extLst>
      <p:ext uri="{BB962C8B-B14F-4D97-AF65-F5344CB8AC3E}">
        <p14:creationId xmlns:p14="http://schemas.microsoft.com/office/powerpoint/2010/main" val="280087743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Grp="1" noChangeArrowheads="1"/>
          </p:cNvSpPr>
          <p:nvPr>
            <p:ph type="title"/>
          </p:nvPr>
        </p:nvSpPr>
        <p:spPr/>
        <p:txBody>
          <a:bodyPr>
            <a:normAutofit fontScale="90000"/>
          </a:bodyPr>
          <a:lstStyle/>
          <a:p>
            <a:r>
              <a:rPr lang="en-US" dirty="0"/>
              <a:t>Frequency Hoping Spread Spectrum (FHSS)</a:t>
            </a:r>
          </a:p>
        </p:txBody>
      </p:sp>
      <p:sp>
        <p:nvSpPr>
          <p:cNvPr id="251907" name="Rectangle 3"/>
          <p:cNvSpPr>
            <a:spLocks noGrp="1" noChangeArrowheads="1"/>
          </p:cNvSpPr>
          <p:nvPr>
            <p:ph idx="1"/>
          </p:nvPr>
        </p:nvSpPr>
        <p:spPr/>
        <p:txBody>
          <a:bodyPr/>
          <a:lstStyle/>
          <a:p>
            <a:pPr>
              <a:lnSpc>
                <a:spcPct val="90000"/>
              </a:lnSpc>
            </a:pPr>
            <a:r>
              <a:rPr lang="en-US" sz="2800" dirty="0"/>
              <a:t>Signal is broadcast over seemingly random series of radio frequencies</a:t>
            </a:r>
          </a:p>
          <a:p>
            <a:pPr lvl="1">
              <a:lnSpc>
                <a:spcPct val="90000"/>
              </a:lnSpc>
            </a:pPr>
            <a:r>
              <a:rPr lang="en-US" sz="2400" dirty="0"/>
              <a:t>A number of channels allocated for the FH signal</a:t>
            </a:r>
          </a:p>
          <a:p>
            <a:pPr lvl="1">
              <a:lnSpc>
                <a:spcPct val="90000"/>
              </a:lnSpc>
            </a:pPr>
            <a:r>
              <a:rPr lang="en-US" sz="2400" dirty="0"/>
              <a:t>Width of each channel corresponds to bandwidth of input signal</a:t>
            </a:r>
          </a:p>
          <a:p>
            <a:pPr>
              <a:lnSpc>
                <a:spcPct val="90000"/>
              </a:lnSpc>
            </a:pPr>
            <a:r>
              <a:rPr lang="en-US" sz="2800" dirty="0"/>
              <a:t>Signal hops from frequency to frequency at fixed intervals</a:t>
            </a:r>
          </a:p>
          <a:p>
            <a:pPr lvl="1">
              <a:lnSpc>
                <a:spcPct val="90000"/>
              </a:lnSpc>
            </a:pPr>
            <a:r>
              <a:rPr lang="en-US" sz="2400" dirty="0"/>
              <a:t>Transmitter operates in one channel at a time</a:t>
            </a:r>
          </a:p>
          <a:p>
            <a:pPr lvl="1">
              <a:lnSpc>
                <a:spcPct val="90000"/>
              </a:lnSpc>
            </a:pPr>
            <a:r>
              <a:rPr lang="en-US" sz="2400" dirty="0"/>
              <a:t>Bits are transmitted using some encoding scheme</a:t>
            </a:r>
          </a:p>
          <a:p>
            <a:pPr lvl="1">
              <a:lnSpc>
                <a:spcPct val="90000"/>
              </a:lnSpc>
            </a:pPr>
            <a:r>
              <a:rPr lang="en-US" sz="2400" dirty="0"/>
              <a:t>At each successive interval, a new carrier frequency is selected</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109</a:t>
            </a:fld>
            <a:endParaRPr lang="en-US" sz="1200" dirty="0">
              <a:latin typeface="Times New Roman"/>
              <a:cs typeface="Times New Roman"/>
            </a:endParaRPr>
          </a:p>
        </p:txBody>
      </p:sp>
    </p:spTree>
    <p:extLst>
      <p:ext uri="{BB962C8B-B14F-4D97-AF65-F5344CB8AC3E}">
        <p14:creationId xmlns:p14="http://schemas.microsoft.com/office/powerpoint/2010/main" val="42213672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t>antennas</a:t>
            </a:r>
            <a:endParaRPr lang="en-US" dirty="0"/>
          </a:p>
        </p:txBody>
      </p:sp>
      <p:sp>
        <p:nvSpPr>
          <p:cNvPr id="20483" name="Rectangle 3"/>
          <p:cNvSpPr>
            <a:spLocks noGrp="1" noChangeArrowheads="1"/>
          </p:cNvSpPr>
          <p:nvPr>
            <p:ph idx="1"/>
          </p:nvPr>
        </p:nvSpPr>
        <p:spPr/>
        <p:txBody>
          <a:bodyPr/>
          <a:lstStyle/>
          <a:p>
            <a:pPr>
              <a:lnSpc>
                <a:spcPct val="90000"/>
              </a:lnSpc>
            </a:pPr>
            <a:r>
              <a:rPr lang="en-US" dirty="0"/>
              <a:t>An antenna is an </a:t>
            </a:r>
            <a:r>
              <a:rPr lang="en-US" dirty="0">
                <a:cs typeface="Times New Roman" charset="0"/>
              </a:rPr>
              <a:t>electrical conductor or system of conductors</a:t>
            </a:r>
          </a:p>
          <a:p>
            <a:pPr lvl="1">
              <a:lnSpc>
                <a:spcPct val="90000"/>
              </a:lnSpc>
            </a:pPr>
            <a:r>
              <a:rPr lang="en-US" dirty="0">
                <a:cs typeface="Times New Roman" charset="0"/>
              </a:rPr>
              <a:t>Transmission - radiates electromagnetic energy into space</a:t>
            </a:r>
          </a:p>
          <a:p>
            <a:pPr lvl="1">
              <a:lnSpc>
                <a:spcPct val="90000"/>
              </a:lnSpc>
            </a:pPr>
            <a:r>
              <a:rPr lang="en-US" dirty="0">
                <a:cs typeface="Times New Roman" charset="0"/>
              </a:rPr>
              <a:t>Reception - collects electromagnetic energy from space</a:t>
            </a:r>
            <a:endParaRPr lang="en-US" dirty="0"/>
          </a:p>
          <a:p>
            <a:pPr>
              <a:lnSpc>
                <a:spcPct val="90000"/>
              </a:lnSpc>
            </a:pPr>
            <a:r>
              <a:rPr lang="en-US" dirty="0"/>
              <a:t>In two-way communication, the same antenna can be used for transmission and reception</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11</a:t>
            </a:fld>
            <a:endParaRPr lang="en-US" sz="1200" dirty="0">
              <a:latin typeface="Times New Roman"/>
              <a:cs typeface="Times New Roman"/>
            </a:endParaRPr>
          </a:p>
        </p:txBody>
      </p:sp>
    </p:spTree>
    <p:extLst>
      <p:ext uri="{BB962C8B-B14F-4D97-AF65-F5344CB8AC3E}">
        <p14:creationId xmlns:p14="http://schemas.microsoft.com/office/powerpoint/2010/main" val="4107633577"/>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5.28 </a:t>
            </a:r>
            <a:r>
              <a:rPr lang="en-US" dirty="0"/>
              <a:t>Frequency Hopping Example</a:t>
            </a:r>
          </a:p>
        </p:txBody>
      </p:sp>
      <p:pic>
        <p:nvPicPr>
          <p:cNvPr id="6" name="Picture Placeholder 5" descr="Ch09fig02.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t="-21985" b="-21985"/>
          <a:stretch>
            <a:fillRect/>
          </a:stretch>
        </p:blipFill>
        <p:spPr/>
      </p:pic>
      <p:sp>
        <p:nvSpPr>
          <p:cNvPr id="4" name="Text Placeholder 3"/>
          <p:cNvSpPr>
            <a:spLocks noGrp="1"/>
          </p:cNvSpPr>
          <p:nvPr>
            <p:ph type="body" sz="half" idx="2"/>
          </p:nvPr>
        </p:nvSpPr>
        <p:spPr/>
        <p:txBody>
          <a:bodyPr/>
          <a:lstStyle/>
          <a:p>
            <a:endParaRPr lang="en-US"/>
          </a:p>
        </p:txBody>
      </p:sp>
      <p:sp>
        <p:nvSpPr>
          <p:cNvPr id="7"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110</a:t>
            </a:fld>
            <a:endParaRPr lang="en-US" sz="1200" dirty="0">
              <a:latin typeface="Times New Roman"/>
              <a:cs typeface="Times New Roman"/>
            </a:endParaRPr>
          </a:p>
        </p:txBody>
      </p:sp>
      <p:pic>
        <p:nvPicPr>
          <p:cNvPr id="3" name="Picture 2" descr="5_28_frequency_hopping_example.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98171419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5.29 </a:t>
            </a:r>
            <a:r>
              <a:rPr lang="en-US" dirty="0"/>
              <a:t>Frequency Hopping Spread Spectrum System</a:t>
            </a:r>
          </a:p>
        </p:txBody>
      </p:sp>
      <p:pic>
        <p:nvPicPr>
          <p:cNvPr id="6" name="Picture Placeholder 5" descr="Ch09fig03.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l="-28167" r="-28167"/>
          <a:stretch>
            <a:fillRect/>
          </a:stretch>
        </p:blipFill>
        <p:spPr/>
      </p:pic>
      <p:sp>
        <p:nvSpPr>
          <p:cNvPr id="4" name="Text Placeholder 3"/>
          <p:cNvSpPr>
            <a:spLocks noGrp="1"/>
          </p:cNvSpPr>
          <p:nvPr>
            <p:ph type="body" sz="half" idx="2"/>
          </p:nvPr>
        </p:nvSpPr>
        <p:spPr/>
        <p:txBody>
          <a:bodyPr/>
          <a:lstStyle/>
          <a:p>
            <a:endParaRPr lang="en-US"/>
          </a:p>
        </p:txBody>
      </p:sp>
      <p:sp>
        <p:nvSpPr>
          <p:cNvPr id="7"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111</a:t>
            </a:fld>
            <a:endParaRPr lang="en-US" sz="1200" dirty="0">
              <a:latin typeface="Times New Roman"/>
              <a:cs typeface="Times New Roman"/>
            </a:endParaRPr>
          </a:p>
        </p:txBody>
      </p:sp>
      <p:pic>
        <p:nvPicPr>
          <p:cNvPr id="3" name="Picture 2" descr="5_29_frequency_hopping_spread_spectrum_system.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324278663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normAutofit fontScale="90000"/>
          </a:bodyPr>
          <a:lstStyle/>
          <a:p>
            <a:r>
              <a:rPr lang="en-US" dirty="0"/>
              <a:t>Direct Sequence Spread Spectrum (DSSS)</a:t>
            </a:r>
          </a:p>
        </p:txBody>
      </p:sp>
      <p:sp>
        <p:nvSpPr>
          <p:cNvPr id="254979" name="Rectangle 3"/>
          <p:cNvSpPr>
            <a:spLocks noGrp="1" noChangeArrowheads="1"/>
          </p:cNvSpPr>
          <p:nvPr>
            <p:ph idx="1"/>
          </p:nvPr>
        </p:nvSpPr>
        <p:spPr/>
        <p:txBody>
          <a:bodyPr/>
          <a:lstStyle/>
          <a:p>
            <a:r>
              <a:rPr lang="en-US" sz="2800" dirty="0"/>
              <a:t>Each bit in original signal is represented by multiple bits in the transmitted signal</a:t>
            </a:r>
          </a:p>
          <a:p>
            <a:r>
              <a:rPr lang="en-US" sz="2800" dirty="0"/>
              <a:t>Spreading code spreads signal across a wider frequency band </a:t>
            </a:r>
          </a:p>
          <a:p>
            <a:pPr lvl="1"/>
            <a:r>
              <a:rPr lang="en-US" sz="2400" dirty="0"/>
              <a:t>Spread is in direct proportion to number of bits used</a:t>
            </a:r>
          </a:p>
          <a:p>
            <a:r>
              <a:rPr lang="en-US" sz="2800" dirty="0"/>
              <a:t>One technique combines digital information stream with the spreading code bit stream using exclusive-OR (Figure </a:t>
            </a:r>
            <a:r>
              <a:rPr lang="en-US" sz="2800" dirty="0" smtClean="0"/>
              <a:t>5.30)</a:t>
            </a:r>
            <a:endParaRPr lang="en-US" sz="2800" dirty="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112</a:t>
            </a:fld>
            <a:endParaRPr lang="en-US" sz="1200" dirty="0">
              <a:latin typeface="Times New Roman"/>
              <a:cs typeface="Times New Roman"/>
            </a:endParaRPr>
          </a:p>
        </p:txBody>
      </p:sp>
    </p:spTree>
    <p:extLst>
      <p:ext uri="{BB962C8B-B14F-4D97-AF65-F5344CB8AC3E}">
        <p14:creationId xmlns:p14="http://schemas.microsoft.com/office/powerpoint/2010/main" val="325822645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5.30 </a:t>
            </a:r>
            <a:r>
              <a:rPr lang="en-US" dirty="0"/>
              <a:t>Example of Direct Sequence Spread Spectrum</a:t>
            </a:r>
          </a:p>
        </p:txBody>
      </p:sp>
      <p:pic>
        <p:nvPicPr>
          <p:cNvPr id="6" name="Picture Placeholder 5" descr="Ch09fig06.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t="-10824" b="-10824"/>
          <a:stretch>
            <a:fillRect/>
          </a:stretch>
        </p:blipFill>
        <p:spPr/>
      </p:pic>
      <p:sp>
        <p:nvSpPr>
          <p:cNvPr id="4" name="Text Placeholder 3"/>
          <p:cNvSpPr>
            <a:spLocks noGrp="1"/>
          </p:cNvSpPr>
          <p:nvPr>
            <p:ph type="body" sz="half" idx="2"/>
          </p:nvPr>
        </p:nvSpPr>
        <p:spPr/>
        <p:txBody>
          <a:bodyPr/>
          <a:lstStyle/>
          <a:p>
            <a:endParaRPr lang="en-US" dirty="0"/>
          </a:p>
        </p:txBody>
      </p:sp>
      <p:sp>
        <p:nvSpPr>
          <p:cNvPr id="7"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113</a:t>
            </a:fld>
            <a:endParaRPr lang="en-US" sz="1200" dirty="0">
              <a:latin typeface="Times New Roman"/>
              <a:cs typeface="Times New Roman"/>
            </a:endParaRPr>
          </a:p>
        </p:txBody>
      </p:sp>
      <p:pic>
        <p:nvPicPr>
          <p:cNvPr id="3" name="Picture 2" descr="5_30_example_of_direct_sequence_spread_spectrum.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5"/>
            <a:ext cx="457200" cy="457200"/>
          </a:xfrm>
          <a:prstGeom prst="rect">
            <a:avLst/>
          </a:prstGeom>
        </p:spPr>
      </p:pic>
    </p:spTree>
    <p:extLst>
      <p:ext uri="{BB962C8B-B14F-4D97-AF65-F5344CB8AC3E}">
        <p14:creationId xmlns:p14="http://schemas.microsoft.com/office/powerpoint/2010/main" val="136533590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5.31 </a:t>
            </a:r>
            <a:r>
              <a:rPr lang="en-US" dirty="0"/>
              <a:t>Direct Sequence Spread Spectrum System</a:t>
            </a:r>
          </a:p>
        </p:txBody>
      </p:sp>
      <p:pic>
        <p:nvPicPr>
          <p:cNvPr id="6" name="Picture Placeholder 5" descr="Ch09fig07.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l="-18938" r="-18938"/>
          <a:stretch>
            <a:fillRect/>
          </a:stretch>
        </p:blipFill>
        <p:spPr/>
      </p:pic>
      <p:sp>
        <p:nvSpPr>
          <p:cNvPr id="4" name="Text Placeholder 3"/>
          <p:cNvSpPr>
            <a:spLocks noGrp="1"/>
          </p:cNvSpPr>
          <p:nvPr>
            <p:ph type="body" sz="half" idx="2"/>
          </p:nvPr>
        </p:nvSpPr>
        <p:spPr/>
        <p:txBody>
          <a:bodyPr/>
          <a:lstStyle/>
          <a:p>
            <a:endParaRPr lang="en-US"/>
          </a:p>
        </p:txBody>
      </p:sp>
      <p:sp>
        <p:nvSpPr>
          <p:cNvPr id="7"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114</a:t>
            </a:fld>
            <a:endParaRPr lang="en-US" sz="1200" dirty="0">
              <a:latin typeface="Times New Roman"/>
              <a:cs typeface="Times New Roman"/>
            </a:endParaRPr>
          </a:p>
        </p:txBody>
      </p:sp>
      <p:pic>
        <p:nvPicPr>
          <p:cNvPr id="3" name="Picture 2" descr="5_31_direct_sequence_spread_spectrum_system.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83125042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smtClean="0"/>
              <a:t>5.32 </a:t>
            </a:r>
            <a:r>
              <a:rPr lang="en-US" dirty="0"/>
              <a:t>Approximate Spectrum of Direct Sequence Spread Spectrum Signal</a:t>
            </a:r>
          </a:p>
        </p:txBody>
      </p:sp>
      <p:pic>
        <p:nvPicPr>
          <p:cNvPr id="6" name="Picture Placeholder 5" descr="Ch09fig09.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l="-20983" r="-20983"/>
          <a:stretch>
            <a:fillRect/>
          </a:stretch>
        </p:blipFill>
        <p:spPr/>
      </p:pic>
      <p:sp>
        <p:nvSpPr>
          <p:cNvPr id="4" name="Text Placeholder 3"/>
          <p:cNvSpPr>
            <a:spLocks noGrp="1"/>
          </p:cNvSpPr>
          <p:nvPr>
            <p:ph type="body" sz="half" idx="2"/>
          </p:nvPr>
        </p:nvSpPr>
        <p:spPr/>
        <p:txBody>
          <a:bodyPr/>
          <a:lstStyle/>
          <a:p>
            <a:endParaRPr lang="en-US"/>
          </a:p>
        </p:txBody>
      </p:sp>
      <p:sp>
        <p:nvSpPr>
          <p:cNvPr id="7"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115</a:t>
            </a:fld>
            <a:endParaRPr lang="en-US" sz="1200" dirty="0">
              <a:latin typeface="Times New Roman"/>
              <a:cs typeface="Times New Roman"/>
            </a:endParaRPr>
          </a:p>
        </p:txBody>
      </p:sp>
      <p:pic>
        <p:nvPicPr>
          <p:cNvPr id="3" name="Picture 2" descr="5_32_approximate_spectrum_of_direct_sequence_spread_spectrum_signal.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5"/>
            <a:ext cx="457200" cy="457200"/>
          </a:xfrm>
          <a:prstGeom prst="rect">
            <a:avLst/>
          </a:prstGeom>
        </p:spPr>
      </p:pic>
    </p:spTree>
    <p:extLst>
      <p:ext uri="{BB962C8B-B14F-4D97-AF65-F5344CB8AC3E}">
        <p14:creationId xmlns:p14="http://schemas.microsoft.com/office/powerpoint/2010/main" val="368732309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normAutofit fontScale="90000"/>
          </a:bodyPr>
          <a:lstStyle/>
          <a:p>
            <a:r>
              <a:rPr lang="en-US" dirty="0"/>
              <a:t>Code-Division Multiple Access (CDMA)</a:t>
            </a:r>
          </a:p>
        </p:txBody>
      </p:sp>
      <p:sp>
        <p:nvSpPr>
          <p:cNvPr id="257027" name="Rectangle 3"/>
          <p:cNvSpPr>
            <a:spLocks noGrp="1" noChangeArrowheads="1"/>
          </p:cNvSpPr>
          <p:nvPr>
            <p:ph idx="1"/>
          </p:nvPr>
        </p:nvSpPr>
        <p:spPr/>
        <p:txBody>
          <a:bodyPr/>
          <a:lstStyle/>
          <a:p>
            <a:r>
              <a:rPr lang="en-US" dirty="0"/>
              <a:t>Basic Principles of CDMA</a:t>
            </a:r>
          </a:p>
          <a:p>
            <a:pPr lvl="1"/>
            <a:r>
              <a:rPr lang="en-US" i="1" dirty="0"/>
              <a:t>D</a:t>
            </a:r>
            <a:r>
              <a:rPr lang="en-US" dirty="0"/>
              <a:t> = rate of data signal</a:t>
            </a:r>
          </a:p>
          <a:p>
            <a:pPr lvl="1"/>
            <a:r>
              <a:rPr lang="en-US" dirty="0"/>
              <a:t>Break each bit into </a:t>
            </a:r>
            <a:r>
              <a:rPr lang="en-US" i="1" dirty="0"/>
              <a:t>k</a:t>
            </a:r>
            <a:r>
              <a:rPr lang="en-US" dirty="0"/>
              <a:t> </a:t>
            </a:r>
            <a:r>
              <a:rPr lang="en-US" i="1" dirty="0"/>
              <a:t>chips</a:t>
            </a:r>
          </a:p>
          <a:p>
            <a:pPr lvl="2"/>
            <a:r>
              <a:rPr lang="en-US" dirty="0"/>
              <a:t>Chips are a user-specific fixed pattern </a:t>
            </a:r>
          </a:p>
          <a:p>
            <a:pPr lvl="1"/>
            <a:r>
              <a:rPr lang="en-US" dirty="0"/>
              <a:t>Chip data rate of new channel = </a:t>
            </a:r>
            <a:r>
              <a:rPr lang="en-US" i="1" dirty="0" err="1" smtClean="0"/>
              <a:t>kD</a:t>
            </a:r>
            <a:endParaRPr lang="en-US" i="1" dirty="0" smtClean="0"/>
          </a:p>
          <a:p>
            <a:r>
              <a:rPr lang="en-US" dirty="0" smtClean="0"/>
              <a:t>Each user encodes with a different spreading code</a:t>
            </a:r>
            <a:endParaRPr lang="en-US" dirty="0"/>
          </a:p>
        </p:txBody>
      </p:sp>
      <p:sp>
        <p:nvSpPr>
          <p:cNvPr id="5" name="Slide Number Placeholder 5"/>
          <p:cNvSpPr>
            <a:spLocks noGrp="1"/>
          </p:cNvSpPr>
          <p:nvPr>
            <p:ph type="sldNum" sz="quarter" idx="12"/>
          </p:nvPr>
        </p:nvSpPr>
        <p:spPr>
          <a:xfrm>
            <a:off x="5450780"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116</a:t>
            </a:fld>
            <a:endParaRPr lang="en-US" sz="1200" dirty="0">
              <a:latin typeface="Times New Roman"/>
              <a:cs typeface="Times New Roman"/>
            </a:endParaRPr>
          </a:p>
        </p:txBody>
      </p:sp>
    </p:spTree>
    <p:extLst>
      <p:ext uri="{BB962C8B-B14F-4D97-AF65-F5344CB8AC3E}">
        <p14:creationId xmlns:p14="http://schemas.microsoft.com/office/powerpoint/2010/main" val="20279630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dirty="0"/>
              <a:t>Radiation Patterns</a:t>
            </a:r>
          </a:p>
        </p:txBody>
      </p:sp>
      <p:sp>
        <p:nvSpPr>
          <p:cNvPr id="93187" name="Rectangle 3"/>
          <p:cNvSpPr>
            <a:spLocks noGrp="1" noChangeArrowheads="1"/>
          </p:cNvSpPr>
          <p:nvPr>
            <p:ph idx="1"/>
          </p:nvPr>
        </p:nvSpPr>
        <p:spPr/>
        <p:txBody>
          <a:bodyPr>
            <a:normAutofit fontScale="92500" lnSpcReduction="20000"/>
          </a:bodyPr>
          <a:lstStyle/>
          <a:p>
            <a:r>
              <a:rPr lang="en-US" sz="2800" dirty="0"/>
              <a:t>Radiation pattern</a:t>
            </a:r>
          </a:p>
          <a:p>
            <a:pPr lvl="1"/>
            <a:r>
              <a:rPr lang="en-US" sz="2400" dirty="0">
                <a:cs typeface="Times New Roman" charset="0"/>
              </a:rPr>
              <a:t>Graphical representation of radiation properties of an antenna</a:t>
            </a:r>
          </a:p>
          <a:p>
            <a:pPr lvl="1"/>
            <a:r>
              <a:rPr lang="en-US" sz="2400" dirty="0">
                <a:cs typeface="Times New Roman" charset="0"/>
              </a:rPr>
              <a:t>Depicted as two-dimensional cross section</a:t>
            </a:r>
            <a:endParaRPr lang="en-US" sz="2400" dirty="0"/>
          </a:p>
          <a:p>
            <a:r>
              <a:rPr lang="en-US" sz="2800" dirty="0"/>
              <a:t>Beam width </a:t>
            </a:r>
            <a:r>
              <a:rPr lang="en-US" sz="2800" dirty="0">
                <a:cs typeface="Times New Roman" charset="0"/>
              </a:rPr>
              <a:t>(or half-power beam width)</a:t>
            </a:r>
            <a:r>
              <a:rPr lang="en-US" sz="2400" dirty="0"/>
              <a:t> </a:t>
            </a:r>
          </a:p>
          <a:p>
            <a:pPr lvl="1"/>
            <a:r>
              <a:rPr lang="en-US" sz="2400" dirty="0"/>
              <a:t>Measure of directivity of antenna</a:t>
            </a:r>
            <a:endParaRPr lang="en-US" sz="2000" dirty="0"/>
          </a:p>
          <a:p>
            <a:r>
              <a:rPr lang="en-US" sz="2800" dirty="0"/>
              <a:t>Reception pattern</a:t>
            </a:r>
          </a:p>
          <a:p>
            <a:pPr lvl="1"/>
            <a:r>
              <a:rPr lang="en-US" sz="2400" dirty="0"/>
              <a:t>Receiving antenna</a:t>
            </a:r>
            <a:r>
              <a:rPr lang="ja-JP" altLang="en-US" sz="2400" dirty="0">
                <a:latin typeface="Arial"/>
              </a:rPr>
              <a:t>’</a:t>
            </a:r>
            <a:r>
              <a:rPr lang="en-US" sz="2400" dirty="0"/>
              <a:t>s equivalent to radiation </a:t>
            </a:r>
            <a:r>
              <a:rPr lang="en-US" sz="2400" dirty="0" smtClean="0"/>
              <a:t>pattern</a:t>
            </a:r>
          </a:p>
          <a:p>
            <a:r>
              <a:rPr lang="en-US" dirty="0" smtClean="0"/>
              <a:t>Sidelobes</a:t>
            </a:r>
          </a:p>
          <a:p>
            <a:pPr lvl="1"/>
            <a:r>
              <a:rPr lang="en-US" dirty="0" smtClean="0"/>
              <a:t>Extra energy in directions outside the </a:t>
            </a:r>
            <a:r>
              <a:rPr lang="en-US" dirty="0" err="1" smtClean="0"/>
              <a:t>mainlobe</a:t>
            </a:r>
            <a:endParaRPr lang="en-US" dirty="0" smtClean="0"/>
          </a:p>
          <a:p>
            <a:r>
              <a:rPr lang="en-US" dirty="0" smtClean="0"/>
              <a:t>Nulls</a:t>
            </a:r>
          </a:p>
          <a:p>
            <a:pPr lvl="1"/>
            <a:r>
              <a:rPr lang="en-US" dirty="0" smtClean="0"/>
              <a:t>Very low energy in between </a:t>
            </a:r>
            <a:r>
              <a:rPr lang="en-US" dirty="0" err="1" smtClean="0"/>
              <a:t>mainlobe</a:t>
            </a:r>
            <a:r>
              <a:rPr lang="en-US" dirty="0" smtClean="0"/>
              <a:t> and sidelobes</a:t>
            </a:r>
            <a:endParaRPr lang="en-US" dirty="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12</a:t>
            </a:fld>
            <a:endParaRPr lang="en-US" sz="1200" dirty="0">
              <a:latin typeface="Times New Roman"/>
              <a:cs typeface="Times New Roman"/>
            </a:endParaRPr>
          </a:p>
        </p:txBody>
      </p:sp>
    </p:spTree>
    <p:extLst>
      <p:ext uri="{BB962C8B-B14F-4D97-AF65-F5344CB8AC3E}">
        <p14:creationId xmlns:p14="http://schemas.microsoft.com/office/powerpoint/2010/main" val="24508409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5.2 </a:t>
            </a:r>
            <a:r>
              <a:rPr lang="en-US" dirty="0"/>
              <a:t>Antenna Radiation Patterns</a:t>
            </a:r>
          </a:p>
        </p:txBody>
      </p:sp>
      <p:pic>
        <p:nvPicPr>
          <p:cNvPr id="8" name="Picture Placeholder 7" descr="Ch06fig01.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t="-17695" b="-17695"/>
          <a:stretch>
            <a:fillRect/>
          </a:stretch>
        </p:blipFill>
        <p:spPr/>
      </p:pic>
      <p:sp>
        <p:nvSpPr>
          <p:cNvPr id="6" name="Text Placeholder 5"/>
          <p:cNvSpPr>
            <a:spLocks noGrp="1"/>
          </p:cNvSpPr>
          <p:nvPr>
            <p:ph type="body" sz="half" idx="2"/>
          </p:nvPr>
        </p:nvSpPr>
        <p:spPr/>
        <p:txBody>
          <a:bodyPr/>
          <a:lstStyle/>
          <a:p>
            <a:endParaRPr lang="en-US"/>
          </a:p>
        </p:txBody>
      </p:sp>
      <p:sp>
        <p:nvSpPr>
          <p:cNvPr id="9"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13</a:t>
            </a:fld>
            <a:endParaRPr lang="en-US" sz="1200" dirty="0">
              <a:latin typeface="Times New Roman"/>
              <a:cs typeface="Times New Roman"/>
            </a:endParaRPr>
          </a:p>
        </p:txBody>
      </p:sp>
      <p:pic>
        <p:nvPicPr>
          <p:cNvPr id="2" name="Picture 1" descr="5_2_antenna_radiation_patterns.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19441550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dirty="0"/>
              <a:t>Attenuation</a:t>
            </a:r>
          </a:p>
        </p:txBody>
      </p:sp>
      <p:sp>
        <p:nvSpPr>
          <p:cNvPr id="162819" name="Rectangle 3"/>
          <p:cNvSpPr>
            <a:spLocks noGrp="1" noChangeArrowheads="1"/>
          </p:cNvSpPr>
          <p:nvPr>
            <p:ph idx="1"/>
          </p:nvPr>
        </p:nvSpPr>
        <p:spPr/>
        <p:txBody>
          <a:bodyPr/>
          <a:lstStyle/>
          <a:p>
            <a:pPr>
              <a:lnSpc>
                <a:spcPct val="90000"/>
              </a:lnSpc>
            </a:pPr>
            <a:r>
              <a:rPr lang="en-US" sz="2800" dirty="0"/>
              <a:t>Strength of signal falls off with distance over transmission medium</a:t>
            </a:r>
          </a:p>
          <a:p>
            <a:pPr>
              <a:lnSpc>
                <a:spcPct val="90000"/>
              </a:lnSpc>
            </a:pPr>
            <a:r>
              <a:rPr lang="en-US" sz="2800" dirty="0"/>
              <a:t>Attenuation factors for unguided media:</a:t>
            </a:r>
          </a:p>
          <a:p>
            <a:pPr lvl="1">
              <a:lnSpc>
                <a:spcPct val="90000"/>
              </a:lnSpc>
            </a:pPr>
            <a:r>
              <a:rPr lang="en-US" sz="2400" dirty="0"/>
              <a:t>Received signal must have sufficient strength so that circuitry in the receiver can interpret the signal</a:t>
            </a:r>
          </a:p>
          <a:p>
            <a:pPr lvl="1">
              <a:lnSpc>
                <a:spcPct val="90000"/>
              </a:lnSpc>
            </a:pPr>
            <a:r>
              <a:rPr lang="en-US" sz="2400" dirty="0"/>
              <a:t>Signal must maintain a level sufficiently higher than noise to be received without error</a:t>
            </a:r>
          </a:p>
          <a:p>
            <a:pPr lvl="1">
              <a:lnSpc>
                <a:spcPct val="90000"/>
              </a:lnSpc>
            </a:pPr>
            <a:r>
              <a:rPr lang="en-US" sz="2400" dirty="0"/>
              <a:t>Attenuation is greater at higher frequencies, causing distortion</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14</a:t>
            </a:fld>
            <a:endParaRPr lang="en-US" sz="1200" dirty="0">
              <a:latin typeface="Times New Roman"/>
              <a:cs typeface="Times New Roman"/>
            </a:endParaRPr>
          </a:p>
        </p:txBody>
      </p:sp>
    </p:spTree>
    <p:extLst>
      <p:ext uri="{BB962C8B-B14F-4D97-AF65-F5344CB8AC3E}">
        <p14:creationId xmlns:p14="http://schemas.microsoft.com/office/powerpoint/2010/main" val="14518396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dirty="0"/>
              <a:t>Free Space Loss</a:t>
            </a:r>
          </a:p>
        </p:txBody>
      </p:sp>
      <p:sp>
        <p:nvSpPr>
          <p:cNvPr id="165891" name="Rectangle 3"/>
          <p:cNvSpPr>
            <a:spLocks noGrp="1" noChangeArrowheads="1"/>
          </p:cNvSpPr>
          <p:nvPr>
            <p:ph idx="1"/>
          </p:nvPr>
        </p:nvSpPr>
        <p:spPr/>
        <p:txBody>
          <a:bodyPr/>
          <a:lstStyle/>
          <a:p>
            <a:r>
              <a:rPr lang="en-US" sz="2800" dirty="0"/>
              <a:t>Free space loss, ideal isotropic antenna </a:t>
            </a:r>
          </a:p>
          <a:p>
            <a:endParaRPr lang="en-US" sz="2800" dirty="0"/>
          </a:p>
          <a:p>
            <a:endParaRPr lang="en-US" sz="2800" dirty="0"/>
          </a:p>
          <a:p>
            <a:pPr lvl="2"/>
            <a:endParaRPr lang="en-US" sz="2000" dirty="0"/>
          </a:p>
          <a:p>
            <a:pPr lvl="2"/>
            <a:r>
              <a:rPr lang="en-US" sz="2000" i="1" dirty="0" err="1"/>
              <a:t>P</a:t>
            </a:r>
            <a:r>
              <a:rPr lang="en-US" sz="2000" baseline="-25000" dirty="0" err="1"/>
              <a:t>t</a:t>
            </a:r>
            <a:r>
              <a:rPr lang="en-US" sz="2000" dirty="0"/>
              <a:t> = signal power at transmitting antenna</a:t>
            </a:r>
          </a:p>
          <a:p>
            <a:pPr lvl="2"/>
            <a:r>
              <a:rPr lang="en-US" sz="2000" i="1" dirty="0" err="1"/>
              <a:t>P</a:t>
            </a:r>
            <a:r>
              <a:rPr lang="en-US" sz="2000" baseline="-25000" dirty="0" err="1"/>
              <a:t>r</a:t>
            </a:r>
            <a:r>
              <a:rPr lang="en-US" sz="2000" dirty="0"/>
              <a:t> = signal power at receiving antenna</a:t>
            </a:r>
          </a:p>
          <a:p>
            <a:pPr lvl="2"/>
            <a:r>
              <a:rPr lang="el-GR" sz="2000" dirty="0" smtClean="0"/>
              <a:t>λ</a:t>
            </a:r>
            <a:r>
              <a:rPr lang="en-US" sz="2000" dirty="0" smtClean="0"/>
              <a:t> = </a:t>
            </a:r>
            <a:r>
              <a:rPr lang="en-US" sz="2000" dirty="0"/>
              <a:t>carrier </a:t>
            </a:r>
            <a:r>
              <a:rPr lang="en-US" sz="2000" dirty="0" smtClean="0"/>
              <a:t>wavelength </a:t>
            </a:r>
            <a:endParaRPr lang="en-US" sz="2000" dirty="0"/>
          </a:p>
          <a:p>
            <a:pPr lvl="2"/>
            <a:r>
              <a:rPr lang="en-US" sz="2000" i="1" dirty="0"/>
              <a:t>d</a:t>
            </a:r>
            <a:r>
              <a:rPr lang="en-US" sz="2000" dirty="0"/>
              <a:t> = propagation distance between antennas</a:t>
            </a:r>
          </a:p>
          <a:p>
            <a:pPr lvl="2"/>
            <a:r>
              <a:rPr lang="en-US" sz="2000" i="1" dirty="0"/>
              <a:t>c</a:t>
            </a:r>
            <a:r>
              <a:rPr lang="en-US" sz="2000" dirty="0"/>
              <a:t> = speed of light </a:t>
            </a:r>
            <a:r>
              <a:rPr lang="en-US" sz="2000" dirty="0" smtClean="0">
                <a:latin typeface="Symbol" charset="0"/>
              </a:rPr>
              <a:t>(</a:t>
            </a:r>
            <a:r>
              <a:rPr lang="en-US" sz="2000" dirty="0" smtClean="0"/>
              <a:t>3 ×10</a:t>
            </a:r>
            <a:r>
              <a:rPr lang="en-US" sz="2000" baseline="30000" dirty="0" smtClean="0"/>
              <a:t>8</a:t>
            </a:r>
            <a:r>
              <a:rPr lang="en-US" sz="2000" dirty="0" smtClean="0"/>
              <a:t> </a:t>
            </a:r>
            <a:r>
              <a:rPr lang="en-US" sz="2000" dirty="0"/>
              <a:t>m/s)</a:t>
            </a:r>
          </a:p>
          <a:p>
            <a:pPr lvl="2">
              <a:buFont typeface="Wingdings" charset="0"/>
              <a:buNone/>
            </a:pPr>
            <a:r>
              <a:rPr lang="en-US" sz="2000" dirty="0"/>
              <a:t>where </a:t>
            </a:r>
            <a:r>
              <a:rPr lang="en-US" sz="2000" i="1" dirty="0"/>
              <a:t>d</a:t>
            </a:r>
            <a:r>
              <a:rPr lang="en-US" sz="2000" dirty="0"/>
              <a:t> and </a:t>
            </a:r>
            <a:r>
              <a:rPr lang="en-US" sz="2000" dirty="0" err="1" smtClean="0"/>
              <a:t>λ</a:t>
            </a:r>
            <a:r>
              <a:rPr lang="en-US" sz="2000" dirty="0" smtClean="0"/>
              <a:t> </a:t>
            </a:r>
            <a:r>
              <a:rPr lang="en-US" sz="2000" dirty="0" smtClean="0">
                <a:cs typeface="Times New Roman" charset="0"/>
                <a:sym typeface="Symbol" charset="0"/>
              </a:rPr>
              <a:t>are </a:t>
            </a:r>
            <a:r>
              <a:rPr lang="en-US" sz="2000" dirty="0">
                <a:cs typeface="Times New Roman" charset="0"/>
                <a:sym typeface="Symbol" charset="0"/>
              </a:rPr>
              <a:t>in the same units (e.g., meters)</a:t>
            </a:r>
            <a:endParaRPr lang="en-US" sz="2000" dirty="0"/>
          </a:p>
        </p:txBody>
      </p:sp>
      <p:graphicFrame>
        <p:nvGraphicFramePr>
          <p:cNvPr id="165892" name="Object 4"/>
          <p:cNvGraphicFramePr>
            <a:graphicFrameLocks noChangeAspect="1"/>
          </p:cNvGraphicFramePr>
          <p:nvPr>
            <p:extLst>
              <p:ext uri="{D42A27DB-BD31-4B8C-83A1-F6EECF244321}">
                <p14:modId xmlns:p14="http://schemas.microsoft.com/office/powerpoint/2010/main" val="3683330061"/>
              </p:ext>
            </p:extLst>
          </p:nvPr>
        </p:nvGraphicFramePr>
        <p:xfrm>
          <a:off x="2844158" y="2131668"/>
          <a:ext cx="3520338" cy="1372406"/>
        </p:xfrm>
        <a:graphic>
          <a:graphicData uri="http://schemas.openxmlformats.org/presentationml/2006/ole">
            <mc:AlternateContent xmlns:mc="http://schemas.openxmlformats.org/markup-compatibility/2006">
              <mc:Choice xmlns:v="urn:schemas-microsoft-com:vml" Requires="v">
                <p:oleObj spid="_x0000_s17492" name="Equation" r:id="rId3" imgW="1435100" imgH="558800" progId="Equation.DSMT4">
                  <p:embed/>
                </p:oleObj>
              </mc:Choice>
              <mc:Fallback>
                <p:oleObj name="Equation" r:id="rId3" imgW="1435100" imgH="558800" progId="Equation.DSMT4">
                  <p:embed/>
                  <p:pic>
                    <p:nvPicPr>
                      <p:cNvPr id="0" name=""/>
                      <p:cNvPicPr>
                        <a:picLocks noChangeAspect="1" noChangeArrowheads="1"/>
                      </p:cNvPicPr>
                      <p:nvPr/>
                    </p:nvPicPr>
                    <p:blipFill>
                      <a:blip r:embed="rId4"/>
                      <a:srcRect/>
                      <a:stretch>
                        <a:fillRect/>
                      </a:stretch>
                    </p:blipFill>
                    <p:spPr bwMode="auto">
                      <a:xfrm>
                        <a:off x="2844158" y="2131668"/>
                        <a:ext cx="3520338" cy="1372406"/>
                      </a:xfrm>
                      <a:prstGeom prst="rect">
                        <a:avLst/>
                      </a:prstGeom>
                      <a:noFill/>
                      <a:ln>
                        <a:noFill/>
                      </a:ln>
                      <a:effectLst/>
                      <a:extLst/>
                    </p:spPr>
                  </p:pic>
                </p:oleObj>
              </mc:Fallback>
            </mc:AlternateContent>
          </a:graphicData>
        </a:graphic>
      </p:graphicFrame>
      <p:sp>
        <p:nvSpPr>
          <p:cNvPr id="6"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15</a:t>
            </a:fld>
            <a:endParaRPr lang="en-US" sz="1200" dirty="0">
              <a:latin typeface="Times New Roman"/>
              <a:cs typeface="Times New Roman"/>
            </a:endParaRPr>
          </a:p>
        </p:txBody>
      </p:sp>
    </p:spTree>
    <p:extLst>
      <p:ext uri="{BB962C8B-B14F-4D97-AF65-F5344CB8AC3E}">
        <p14:creationId xmlns:p14="http://schemas.microsoft.com/office/powerpoint/2010/main" val="10625886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1026"/>
          <p:cNvSpPr>
            <a:spLocks noGrp="1" noChangeArrowheads="1"/>
          </p:cNvSpPr>
          <p:nvPr>
            <p:ph type="title"/>
          </p:nvPr>
        </p:nvSpPr>
        <p:spPr/>
        <p:txBody>
          <a:bodyPr/>
          <a:lstStyle/>
          <a:p>
            <a:r>
              <a:rPr lang="en-US" dirty="0"/>
              <a:t>Free Space Loss</a:t>
            </a:r>
          </a:p>
        </p:txBody>
      </p:sp>
      <p:sp>
        <p:nvSpPr>
          <p:cNvPr id="166915" name="Rectangle 1027"/>
          <p:cNvSpPr>
            <a:spLocks noGrp="1" noChangeArrowheads="1"/>
          </p:cNvSpPr>
          <p:nvPr>
            <p:ph idx="1"/>
          </p:nvPr>
        </p:nvSpPr>
        <p:spPr/>
        <p:txBody>
          <a:bodyPr/>
          <a:lstStyle/>
          <a:p>
            <a:r>
              <a:rPr lang="en-US" dirty="0"/>
              <a:t>Free space loss equation can be recast:</a:t>
            </a:r>
          </a:p>
          <a:p>
            <a:endParaRPr lang="en-US" dirty="0"/>
          </a:p>
          <a:p>
            <a:endParaRPr lang="en-US" dirty="0"/>
          </a:p>
          <a:p>
            <a:endParaRPr lang="en-US" dirty="0"/>
          </a:p>
          <a:p>
            <a:pPr lvl="2"/>
            <a:endParaRPr lang="en-US" dirty="0"/>
          </a:p>
        </p:txBody>
      </p:sp>
      <p:graphicFrame>
        <p:nvGraphicFramePr>
          <p:cNvPr id="166916" name="Object 1028"/>
          <p:cNvGraphicFramePr>
            <a:graphicFrameLocks noChangeAspect="1"/>
          </p:cNvGraphicFramePr>
          <p:nvPr>
            <p:extLst>
              <p:ext uri="{D42A27DB-BD31-4B8C-83A1-F6EECF244321}">
                <p14:modId xmlns:p14="http://schemas.microsoft.com/office/powerpoint/2010/main" val="1201153868"/>
              </p:ext>
            </p:extLst>
          </p:nvPr>
        </p:nvGraphicFramePr>
        <p:xfrm>
          <a:off x="1235075" y="2312988"/>
          <a:ext cx="3859213" cy="1041400"/>
        </p:xfrm>
        <a:graphic>
          <a:graphicData uri="http://schemas.openxmlformats.org/presentationml/2006/ole">
            <mc:AlternateContent xmlns:mc="http://schemas.openxmlformats.org/markup-compatibility/2006">
              <mc:Choice xmlns:v="urn:schemas-microsoft-com:vml" Requires="v">
                <p:oleObj spid="_x0000_s18662" name="Equation" r:id="rId3" imgW="1841500" imgH="495300" progId="Equation.DSMT4">
                  <p:embed/>
                </p:oleObj>
              </mc:Choice>
              <mc:Fallback>
                <p:oleObj name="Equation" r:id="rId3" imgW="1841500" imgH="495300" progId="Equation.DSMT4">
                  <p:embed/>
                  <p:pic>
                    <p:nvPicPr>
                      <p:cNvPr id="0" name=""/>
                      <p:cNvPicPr>
                        <a:picLocks noChangeAspect="1" noChangeArrowheads="1"/>
                      </p:cNvPicPr>
                      <p:nvPr/>
                    </p:nvPicPr>
                    <p:blipFill>
                      <a:blip r:embed="rId4"/>
                      <a:srcRect/>
                      <a:stretch>
                        <a:fillRect/>
                      </a:stretch>
                    </p:blipFill>
                    <p:spPr bwMode="auto">
                      <a:xfrm>
                        <a:off x="1235075" y="2312988"/>
                        <a:ext cx="3859213"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66918" name="Object 1030"/>
          <p:cNvGraphicFramePr>
            <a:graphicFrameLocks noChangeAspect="1"/>
          </p:cNvGraphicFramePr>
          <p:nvPr>
            <p:extLst>
              <p:ext uri="{D42A27DB-BD31-4B8C-83A1-F6EECF244321}">
                <p14:modId xmlns:p14="http://schemas.microsoft.com/office/powerpoint/2010/main" val="3327756342"/>
              </p:ext>
            </p:extLst>
          </p:nvPr>
        </p:nvGraphicFramePr>
        <p:xfrm>
          <a:off x="1729204" y="3510681"/>
          <a:ext cx="4552950" cy="454025"/>
        </p:xfrm>
        <a:graphic>
          <a:graphicData uri="http://schemas.openxmlformats.org/presentationml/2006/ole">
            <mc:AlternateContent xmlns:mc="http://schemas.openxmlformats.org/markup-compatibility/2006">
              <mc:Choice xmlns:v="urn:schemas-microsoft-com:vml" Requires="v">
                <p:oleObj spid="_x0000_s18663" name="Equation" r:id="rId5" imgW="2171520" imgH="215640" progId="Equation.3">
                  <p:embed/>
                </p:oleObj>
              </mc:Choice>
              <mc:Fallback>
                <p:oleObj name="Equation" r:id="rId5" imgW="217152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9204" y="3510681"/>
                        <a:ext cx="4552950"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66919" name="Object 1031"/>
          <p:cNvGraphicFramePr>
            <a:graphicFrameLocks noChangeAspect="1"/>
          </p:cNvGraphicFramePr>
          <p:nvPr>
            <p:extLst>
              <p:ext uri="{D42A27DB-BD31-4B8C-83A1-F6EECF244321}">
                <p14:modId xmlns:p14="http://schemas.microsoft.com/office/powerpoint/2010/main" val="1287280055"/>
              </p:ext>
            </p:extLst>
          </p:nvPr>
        </p:nvGraphicFramePr>
        <p:xfrm>
          <a:off x="1729204" y="4196481"/>
          <a:ext cx="6550025" cy="908050"/>
        </p:xfrm>
        <a:graphic>
          <a:graphicData uri="http://schemas.openxmlformats.org/presentationml/2006/ole">
            <mc:AlternateContent xmlns:mc="http://schemas.openxmlformats.org/markup-compatibility/2006">
              <mc:Choice xmlns:v="urn:schemas-microsoft-com:vml" Requires="v">
                <p:oleObj spid="_x0000_s18664" name="Equation" r:id="rId7" imgW="3124080" imgH="431640" progId="Equation.3">
                  <p:embed/>
                </p:oleObj>
              </mc:Choice>
              <mc:Fallback>
                <p:oleObj name="Equation" r:id="rId7" imgW="312408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9204" y="4196481"/>
                        <a:ext cx="6550025"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16</a:t>
            </a:fld>
            <a:endParaRPr lang="en-US" sz="1200" dirty="0">
              <a:latin typeface="Times New Roman"/>
              <a:cs typeface="Times New Roman"/>
            </a:endParaRPr>
          </a:p>
        </p:txBody>
      </p:sp>
    </p:spTree>
    <p:extLst>
      <p:ext uri="{BB962C8B-B14F-4D97-AF65-F5344CB8AC3E}">
        <p14:creationId xmlns:p14="http://schemas.microsoft.com/office/powerpoint/2010/main" val="26613735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5.3 </a:t>
            </a:r>
            <a:r>
              <a:rPr lang="en-US" dirty="0"/>
              <a:t>Free Space Loss</a:t>
            </a:r>
          </a:p>
        </p:txBody>
      </p:sp>
      <p:pic>
        <p:nvPicPr>
          <p:cNvPr id="2" name="Picture Placeholder 1" descr="Ch06fig08.eps"/>
          <p:cNvPicPr>
            <a:picLocks noGrp="1" noChangeAspect="1"/>
          </p:cNvPicPr>
          <p:nvPr>
            <p:ph type="pic" idx="1"/>
          </p:nvPr>
        </p:nvPicPr>
        <p:blipFill>
          <a:blip r:embed="rId2">
            <a:extLst>
              <a:ext uri="{28A0092B-C50C-407E-A947-70E740481C1C}">
                <a14:useLocalDpi xmlns:a14="http://schemas.microsoft.com/office/drawing/2010/main" val="0"/>
              </a:ext>
            </a:extLst>
          </a:blip>
          <a:srcRect l="-24656" r="-24656"/>
          <a:stretch>
            <a:fillRect/>
          </a:stretch>
        </p:blipFill>
        <p:spPr/>
      </p:pic>
      <p:sp>
        <p:nvSpPr>
          <p:cNvPr id="6" name="Text Placeholder 5"/>
          <p:cNvSpPr>
            <a:spLocks noGrp="1"/>
          </p:cNvSpPr>
          <p:nvPr>
            <p:ph type="body" sz="half" idx="2"/>
          </p:nvPr>
        </p:nvSpPr>
        <p:spPr/>
        <p:txBody>
          <a:bodyPr/>
          <a:lstStyle/>
          <a:p>
            <a:endParaRPr lang="en-US"/>
          </a:p>
        </p:txBody>
      </p:sp>
      <p:sp>
        <p:nvSpPr>
          <p:cNvPr id="8"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17</a:t>
            </a:fld>
            <a:endParaRPr lang="en-US" sz="1200" dirty="0">
              <a:latin typeface="Times New Roman"/>
              <a:cs typeface="Times New Roman"/>
            </a:endParaRPr>
          </a:p>
        </p:txBody>
      </p:sp>
    </p:spTree>
    <p:extLst>
      <p:ext uri="{BB962C8B-B14F-4D97-AF65-F5344CB8AC3E}">
        <p14:creationId xmlns:p14="http://schemas.microsoft.com/office/powerpoint/2010/main" val="30307432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Path</a:t>
            </a:r>
            <a:r>
              <a:rPr lang="en-US" baseline="0" dirty="0" smtClean="0"/>
              <a:t> Loss Exponent in practical systems</a:t>
            </a:r>
            <a:endParaRPr lang="en-US" dirty="0"/>
          </a:p>
        </p:txBody>
      </p:sp>
      <p:sp>
        <p:nvSpPr>
          <p:cNvPr id="3" name="Content Placeholder 2"/>
          <p:cNvSpPr>
            <a:spLocks noGrp="1"/>
          </p:cNvSpPr>
          <p:nvPr>
            <p:ph idx="1"/>
          </p:nvPr>
        </p:nvSpPr>
        <p:spPr/>
        <p:txBody>
          <a:bodyPr/>
          <a:lstStyle/>
          <a:p>
            <a:r>
              <a:rPr lang="en-US" dirty="0" smtClean="0"/>
              <a:t>Practical systems – reflections, scattering, etc.</a:t>
            </a:r>
          </a:p>
          <a:p>
            <a:r>
              <a:rPr lang="en-US" dirty="0" smtClean="0"/>
              <a:t>Beyond a certain distance, received power decreases logarithmically with distance</a:t>
            </a:r>
          </a:p>
          <a:p>
            <a:pPr lvl="1"/>
            <a:r>
              <a:rPr lang="en-US" dirty="0" smtClean="0"/>
              <a:t>Based on many measurement studies</a:t>
            </a:r>
          </a:p>
          <a:p>
            <a:pPr marL="457200" lvl="1"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059059708"/>
              </p:ext>
            </p:extLst>
          </p:nvPr>
        </p:nvGraphicFramePr>
        <p:xfrm>
          <a:off x="2453282" y="3810232"/>
          <a:ext cx="4261444" cy="1253366"/>
        </p:xfrm>
        <a:graphic>
          <a:graphicData uri="http://schemas.openxmlformats.org/presentationml/2006/ole">
            <mc:AlternateContent xmlns:mc="http://schemas.openxmlformats.org/markup-compatibility/2006">
              <mc:Choice xmlns:v="urn:schemas-microsoft-com:vml" Requires="v">
                <p:oleObj spid="_x0000_s1140" name="Equation" r:id="rId3" imgW="1727200" imgH="508000" progId="Equation.DSMT4">
                  <p:embed/>
                </p:oleObj>
              </mc:Choice>
              <mc:Fallback>
                <p:oleObj name="Equation" r:id="rId3" imgW="1727200" imgH="508000" progId="Equation.DSMT4">
                  <p:embed/>
                  <p:pic>
                    <p:nvPicPr>
                      <p:cNvPr id="0" name=""/>
                      <p:cNvPicPr/>
                      <p:nvPr/>
                    </p:nvPicPr>
                    <p:blipFill>
                      <a:blip r:embed="rId4"/>
                      <a:stretch>
                        <a:fillRect/>
                      </a:stretch>
                    </p:blipFill>
                    <p:spPr>
                      <a:xfrm>
                        <a:off x="2453282" y="3810232"/>
                        <a:ext cx="4261444" cy="1253366"/>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001709047"/>
              </p:ext>
            </p:extLst>
          </p:nvPr>
        </p:nvGraphicFramePr>
        <p:xfrm>
          <a:off x="963656" y="5365206"/>
          <a:ext cx="7253440" cy="760957"/>
        </p:xfrm>
        <a:graphic>
          <a:graphicData uri="http://schemas.openxmlformats.org/presentationml/2006/ole">
            <mc:AlternateContent xmlns:mc="http://schemas.openxmlformats.org/markup-compatibility/2006">
              <mc:Choice xmlns:v="urn:schemas-microsoft-com:vml" Requires="v">
                <p:oleObj spid="_x0000_s1141" name="Equation" r:id="rId5" imgW="2540000" imgH="266700" progId="Equation.DSMT4">
                  <p:embed/>
                </p:oleObj>
              </mc:Choice>
              <mc:Fallback>
                <p:oleObj name="Equation" r:id="rId5" imgW="2540000" imgH="266700" progId="Equation.DSMT4">
                  <p:embed/>
                  <p:pic>
                    <p:nvPicPr>
                      <p:cNvPr id="0" name=""/>
                      <p:cNvPicPr/>
                      <p:nvPr/>
                    </p:nvPicPr>
                    <p:blipFill>
                      <a:blip r:embed="rId6"/>
                      <a:stretch>
                        <a:fillRect/>
                      </a:stretch>
                    </p:blipFill>
                    <p:spPr>
                      <a:xfrm>
                        <a:off x="963656" y="5365206"/>
                        <a:ext cx="7253440" cy="760957"/>
                      </a:xfrm>
                      <a:prstGeom prst="rect">
                        <a:avLst/>
                      </a:prstGeom>
                    </p:spPr>
                  </p:pic>
                </p:oleObj>
              </mc:Fallback>
            </mc:AlternateContent>
          </a:graphicData>
        </a:graphic>
      </p:graphicFrame>
      <p:sp>
        <p:nvSpPr>
          <p:cNvPr id="7"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18</a:t>
            </a:fld>
            <a:endParaRPr lang="en-US" sz="1200" dirty="0">
              <a:latin typeface="Times New Roman"/>
              <a:cs typeface="Times New Roman"/>
            </a:endParaRPr>
          </a:p>
        </p:txBody>
      </p:sp>
    </p:spTree>
    <p:extLst>
      <p:ext uri="{BB962C8B-B14F-4D97-AF65-F5344CB8AC3E}">
        <p14:creationId xmlns:p14="http://schemas.microsoft.com/office/powerpoint/2010/main" val="634130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Path</a:t>
            </a:r>
            <a:r>
              <a:rPr lang="en-US" baseline="0" dirty="0" smtClean="0"/>
              <a:t> Loss Exponent in practical systems</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1788133290"/>
              </p:ext>
            </p:extLst>
          </p:nvPr>
        </p:nvGraphicFramePr>
        <p:xfrm>
          <a:off x="774350" y="2241550"/>
          <a:ext cx="7579768" cy="2959116"/>
        </p:xfrm>
        <a:graphic>
          <a:graphicData uri="http://schemas.openxmlformats.org/presentationml/2006/ole">
            <mc:AlternateContent xmlns:mc="http://schemas.openxmlformats.org/markup-compatibility/2006">
              <mc:Choice xmlns:v="urn:schemas-microsoft-com:vml" Requires="v">
                <p:oleObj spid="_x0000_s27709" name="Document" r:id="rId4" imgW="6083300" imgH="2374900" progId="Word.Document.12">
                  <p:embed/>
                </p:oleObj>
              </mc:Choice>
              <mc:Fallback>
                <p:oleObj name="Document" r:id="rId4" imgW="6083300" imgH="2374900" progId="Word.Document.12">
                  <p:embed/>
                  <p:pic>
                    <p:nvPicPr>
                      <p:cNvPr id="0" name=""/>
                      <p:cNvPicPr/>
                      <p:nvPr/>
                    </p:nvPicPr>
                    <p:blipFill>
                      <a:blip r:embed="rId5"/>
                      <a:stretch>
                        <a:fillRect/>
                      </a:stretch>
                    </p:blipFill>
                    <p:spPr>
                      <a:xfrm>
                        <a:off x="774350" y="2241550"/>
                        <a:ext cx="7579768" cy="2959116"/>
                      </a:xfrm>
                      <a:prstGeom prst="rect">
                        <a:avLst/>
                      </a:prstGeom>
                    </p:spPr>
                  </p:pic>
                </p:oleObj>
              </mc:Fallback>
            </mc:AlternateContent>
          </a:graphicData>
        </a:graphic>
      </p:graphicFrame>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19</a:t>
            </a:fld>
            <a:endParaRPr lang="en-US" sz="1200" dirty="0">
              <a:latin typeface="Times New Roman"/>
              <a:cs typeface="Times New Roman"/>
            </a:endParaRPr>
          </a:p>
        </p:txBody>
      </p:sp>
    </p:spTree>
    <p:extLst>
      <p:ext uri="{BB962C8B-B14F-4D97-AF65-F5344CB8AC3E}">
        <p14:creationId xmlns:p14="http://schemas.microsoft.com/office/powerpoint/2010/main" val="17499939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Spectrum</a:t>
            </a:r>
            <a:r>
              <a:rPr lang="en-US" baseline="0" dirty="0" smtClean="0"/>
              <a:t> considerations</a:t>
            </a:r>
            <a:endParaRPr lang="en-US" dirty="0"/>
          </a:p>
        </p:txBody>
      </p:sp>
      <p:sp>
        <p:nvSpPr>
          <p:cNvPr id="3" name="Content Placeholder 2"/>
          <p:cNvSpPr>
            <a:spLocks noGrp="1"/>
          </p:cNvSpPr>
          <p:nvPr>
            <p:ph idx="1"/>
          </p:nvPr>
        </p:nvSpPr>
        <p:spPr/>
        <p:txBody>
          <a:bodyPr>
            <a:normAutofit lnSpcReduction="10000"/>
          </a:bodyPr>
          <a:lstStyle/>
          <a:p>
            <a:r>
              <a:rPr lang="en-US" dirty="0" smtClean="0"/>
              <a:t>Controlled</a:t>
            </a:r>
            <a:r>
              <a:rPr lang="en-US" baseline="0" dirty="0" smtClean="0"/>
              <a:t> by regulatory bodies</a:t>
            </a:r>
          </a:p>
          <a:p>
            <a:pPr lvl="1"/>
            <a:r>
              <a:rPr lang="en-US" dirty="0" smtClean="0"/>
              <a:t>Carrier frequency</a:t>
            </a:r>
          </a:p>
          <a:p>
            <a:pPr lvl="1"/>
            <a:r>
              <a:rPr lang="en-US" dirty="0" smtClean="0"/>
              <a:t>Signal Power</a:t>
            </a:r>
          </a:p>
          <a:p>
            <a:pPr lvl="1"/>
            <a:r>
              <a:rPr lang="en-US" dirty="0" smtClean="0"/>
              <a:t>Multiple</a:t>
            </a:r>
            <a:r>
              <a:rPr lang="en-US" baseline="0" dirty="0" smtClean="0"/>
              <a:t> Access Scheme</a:t>
            </a:r>
          </a:p>
          <a:p>
            <a:pPr lvl="2"/>
            <a:r>
              <a:rPr lang="en-US" dirty="0" smtClean="0"/>
              <a:t>Divide into time slots –Time</a:t>
            </a:r>
            <a:r>
              <a:rPr lang="en-US" baseline="0" dirty="0" smtClean="0"/>
              <a:t> Division Multiple Access (TDMA)</a:t>
            </a:r>
          </a:p>
          <a:p>
            <a:pPr lvl="2"/>
            <a:r>
              <a:rPr lang="en-US" baseline="0" dirty="0" smtClean="0"/>
              <a:t>Divide into frequency bands – Frequency Division Multiple Access (FDMA)</a:t>
            </a:r>
          </a:p>
          <a:p>
            <a:pPr lvl="2"/>
            <a:r>
              <a:rPr lang="en-US" baseline="0" dirty="0" smtClean="0"/>
              <a:t>Different signal encodings – Code Division Multiple Access (CDMA)</a:t>
            </a:r>
            <a:endParaRPr lang="en-US" dirty="0" smtClean="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2</a:t>
            </a:fld>
            <a:endParaRPr lang="en-US" sz="1200" dirty="0">
              <a:latin typeface="Times New Roman"/>
              <a:cs typeface="Times New Roman"/>
            </a:endParaRPr>
          </a:p>
        </p:txBody>
      </p:sp>
    </p:spTree>
    <p:extLst>
      <p:ext uri="{BB962C8B-B14F-4D97-AF65-F5344CB8AC3E}">
        <p14:creationId xmlns:p14="http://schemas.microsoft.com/office/powerpoint/2010/main" val="24662445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normAutofit fontScale="90000"/>
          </a:bodyPr>
          <a:lstStyle/>
          <a:p>
            <a:r>
              <a:rPr lang="en-US" dirty="0" smtClean="0"/>
              <a:t>Models </a:t>
            </a:r>
            <a:r>
              <a:rPr lang="en-US" dirty="0"/>
              <a:t>Derived from Empirical Measurements</a:t>
            </a:r>
          </a:p>
        </p:txBody>
      </p:sp>
      <p:sp>
        <p:nvSpPr>
          <p:cNvPr id="169987" name="Rectangle 3"/>
          <p:cNvSpPr>
            <a:spLocks noGrp="1" noChangeArrowheads="1"/>
          </p:cNvSpPr>
          <p:nvPr>
            <p:ph idx="1"/>
          </p:nvPr>
        </p:nvSpPr>
        <p:spPr/>
        <p:txBody>
          <a:bodyPr>
            <a:normAutofit fontScale="77500" lnSpcReduction="20000"/>
          </a:bodyPr>
          <a:lstStyle/>
          <a:p>
            <a:r>
              <a:rPr lang="en-US" dirty="0" smtClean="0"/>
              <a:t>Need to design systems based on empirical data applied to a particular environment</a:t>
            </a:r>
          </a:p>
          <a:p>
            <a:pPr lvl="1"/>
            <a:r>
              <a:rPr lang="en-US" dirty="0" smtClean="0"/>
              <a:t>To determine power levels, tower heights, height of mobile antennas</a:t>
            </a:r>
          </a:p>
          <a:p>
            <a:r>
              <a:rPr lang="en-US" dirty="0" smtClean="0"/>
              <a:t>Okumura developed a model, later refined by Hata</a:t>
            </a:r>
          </a:p>
          <a:p>
            <a:pPr lvl="1"/>
            <a:r>
              <a:rPr lang="en-US" dirty="0" smtClean="0"/>
              <a:t>Detailed measurement and analysis of the Tokyo area</a:t>
            </a:r>
          </a:p>
          <a:p>
            <a:pPr lvl="1"/>
            <a:r>
              <a:rPr lang="en-US" dirty="0" smtClean="0"/>
              <a:t>Among the best accuracy in a wide variety of situations</a:t>
            </a:r>
          </a:p>
          <a:p>
            <a:r>
              <a:rPr lang="en-US" dirty="0" smtClean="0"/>
              <a:t>Predicts path loss for typical environments</a:t>
            </a:r>
          </a:p>
          <a:p>
            <a:pPr lvl="1"/>
            <a:r>
              <a:rPr lang="en-US" dirty="0" smtClean="0"/>
              <a:t>Urban</a:t>
            </a:r>
          </a:p>
          <a:p>
            <a:pPr lvl="1"/>
            <a:r>
              <a:rPr lang="en-US" dirty="0" smtClean="0"/>
              <a:t>Small, medium sized city</a:t>
            </a:r>
          </a:p>
          <a:p>
            <a:pPr lvl="1"/>
            <a:r>
              <a:rPr lang="en-US" dirty="0" smtClean="0"/>
              <a:t>Large city</a:t>
            </a:r>
          </a:p>
          <a:p>
            <a:pPr lvl="1"/>
            <a:r>
              <a:rPr lang="en-US" dirty="0" smtClean="0"/>
              <a:t>Suburban</a:t>
            </a:r>
          </a:p>
          <a:p>
            <a:pPr lvl="1"/>
            <a:r>
              <a:rPr lang="en-US" dirty="0" smtClean="0"/>
              <a:t>Rural</a:t>
            </a:r>
            <a:endParaRPr lang="en-US" dirty="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20</a:t>
            </a:fld>
            <a:endParaRPr lang="en-US" sz="1200" dirty="0">
              <a:latin typeface="Times New Roman"/>
              <a:cs typeface="Times New Roman"/>
            </a:endParaRPr>
          </a:p>
        </p:txBody>
      </p:sp>
    </p:spTree>
    <p:extLst>
      <p:ext uri="{BB962C8B-B14F-4D97-AF65-F5344CB8AC3E}">
        <p14:creationId xmlns:p14="http://schemas.microsoft.com/office/powerpoint/2010/main" val="40925627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dirty="0" smtClean="0"/>
              <a:t>Categories </a:t>
            </a:r>
            <a:r>
              <a:rPr lang="en-US" dirty="0"/>
              <a:t>of Noise</a:t>
            </a:r>
          </a:p>
        </p:txBody>
      </p:sp>
      <p:sp>
        <p:nvSpPr>
          <p:cNvPr id="169987" name="Rectangle 3"/>
          <p:cNvSpPr>
            <a:spLocks noGrp="1" noChangeArrowheads="1"/>
          </p:cNvSpPr>
          <p:nvPr>
            <p:ph idx="1"/>
          </p:nvPr>
        </p:nvSpPr>
        <p:spPr/>
        <p:txBody>
          <a:bodyPr/>
          <a:lstStyle/>
          <a:p>
            <a:r>
              <a:rPr lang="en-US" dirty="0"/>
              <a:t>Thermal Noise</a:t>
            </a:r>
          </a:p>
          <a:p>
            <a:r>
              <a:rPr lang="en-US" dirty="0"/>
              <a:t>Intermodulation noise</a:t>
            </a:r>
          </a:p>
          <a:p>
            <a:r>
              <a:rPr lang="en-US" dirty="0"/>
              <a:t>Crosstalk</a:t>
            </a:r>
          </a:p>
          <a:p>
            <a:r>
              <a:rPr lang="en-US" dirty="0"/>
              <a:t>Impulse Noise </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21</a:t>
            </a:fld>
            <a:endParaRPr lang="en-US" sz="1200" dirty="0">
              <a:latin typeface="Times New Roman"/>
              <a:cs typeface="Times New Roman"/>
            </a:endParaRPr>
          </a:p>
        </p:txBody>
      </p:sp>
    </p:spTree>
    <p:extLst>
      <p:ext uri="{BB962C8B-B14F-4D97-AF65-F5344CB8AC3E}">
        <p14:creationId xmlns:p14="http://schemas.microsoft.com/office/powerpoint/2010/main" val="315749232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r>
              <a:rPr lang="en-US" dirty="0"/>
              <a:t>Thermal Noise</a:t>
            </a:r>
          </a:p>
        </p:txBody>
      </p:sp>
      <p:sp>
        <p:nvSpPr>
          <p:cNvPr id="172035" name="Rectangle 3"/>
          <p:cNvSpPr>
            <a:spLocks noGrp="1" noChangeArrowheads="1"/>
          </p:cNvSpPr>
          <p:nvPr>
            <p:ph idx="1"/>
          </p:nvPr>
        </p:nvSpPr>
        <p:spPr/>
        <p:txBody>
          <a:bodyPr/>
          <a:lstStyle/>
          <a:p>
            <a:pPr>
              <a:lnSpc>
                <a:spcPct val="90000"/>
              </a:lnSpc>
            </a:pPr>
            <a:r>
              <a:rPr lang="en-US" dirty="0"/>
              <a:t>Thermal noise due to agitation of electrons</a:t>
            </a:r>
          </a:p>
          <a:p>
            <a:pPr>
              <a:lnSpc>
                <a:spcPct val="90000"/>
              </a:lnSpc>
            </a:pPr>
            <a:r>
              <a:rPr lang="en-US" dirty="0"/>
              <a:t>Present in all electronic devices and transmission media</a:t>
            </a:r>
          </a:p>
          <a:p>
            <a:pPr>
              <a:lnSpc>
                <a:spcPct val="90000"/>
              </a:lnSpc>
            </a:pPr>
            <a:r>
              <a:rPr lang="en-US" dirty="0"/>
              <a:t>Cannot be eliminated</a:t>
            </a:r>
          </a:p>
          <a:p>
            <a:pPr>
              <a:lnSpc>
                <a:spcPct val="90000"/>
              </a:lnSpc>
            </a:pPr>
            <a:r>
              <a:rPr lang="en-US" dirty="0"/>
              <a:t>Function of temperature</a:t>
            </a:r>
          </a:p>
          <a:p>
            <a:pPr>
              <a:lnSpc>
                <a:spcPct val="90000"/>
              </a:lnSpc>
            </a:pPr>
            <a:r>
              <a:rPr lang="en-US" dirty="0"/>
              <a:t>Particularly significant for satellite communication</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22</a:t>
            </a:fld>
            <a:endParaRPr lang="en-US" sz="1200" dirty="0">
              <a:latin typeface="Times New Roman"/>
              <a:cs typeface="Times New Roman"/>
            </a:endParaRPr>
          </a:p>
        </p:txBody>
      </p:sp>
    </p:spTree>
    <p:extLst>
      <p:ext uri="{BB962C8B-B14F-4D97-AF65-F5344CB8AC3E}">
        <p14:creationId xmlns:p14="http://schemas.microsoft.com/office/powerpoint/2010/main" val="414522359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r>
              <a:rPr lang="en-US" dirty="0"/>
              <a:t>Noise Terminology</a:t>
            </a:r>
          </a:p>
        </p:txBody>
      </p:sp>
      <p:sp>
        <p:nvSpPr>
          <p:cNvPr id="175107" name="Rectangle 3"/>
          <p:cNvSpPr>
            <a:spLocks noGrp="1" noChangeArrowheads="1"/>
          </p:cNvSpPr>
          <p:nvPr>
            <p:ph idx="1"/>
          </p:nvPr>
        </p:nvSpPr>
        <p:spPr>
          <a:xfrm>
            <a:off x="634942" y="1417638"/>
            <a:ext cx="8280458" cy="4525962"/>
          </a:xfrm>
        </p:spPr>
        <p:txBody>
          <a:bodyPr/>
          <a:lstStyle/>
          <a:p>
            <a:pPr>
              <a:lnSpc>
                <a:spcPct val="90000"/>
              </a:lnSpc>
            </a:pPr>
            <a:r>
              <a:rPr lang="en-US" sz="2800" dirty="0"/>
              <a:t>Intermodulation noise – occurs if signals with different frequencies share the same medium</a:t>
            </a:r>
          </a:p>
          <a:p>
            <a:pPr lvl="1">
              <a:lnSpc>
                <a:spcPct val="90000"/>
              </a:lnSpc>
            </a:pPr>
            <a:r>
              <a:rPr lang="en-US" sz="2400" dirty="0"/>
              <a:t>Interference caused by a signal produced at a frequency that is the sum or difference of original frequencies</a:t>
            </a:r>
          </a:p>
          <a:p>
            <a:pPr>
              <a:lnSpc>
                <a:spcPct val="90000"/>
              </a:lnSpc>
            </a:pPr>
            <a:r>
              <a:rPr lang="en-US" sz="2800" dirty="0"/>
              <a:t>Crosstalk – unwanted coupling between signal paths</a:t>
            </a:r>
          </a:p>
          <a:p>
            <a:pPr>
              <a:lnSpc>
                <a:spcPct val="90000"/>
              </a:lnSpc>
            </a:pPr>
            <a:r>
              <a:rPr lang="en-US" sz="2800" dirty="0"/>
              <a:t>Impulse noise – irregular pulses or noise spikes</a:t>
            </a:r>
          </a:p>
          <a:p>
            <a:pPr lvl="1">
              <a:lnSpc>
                <a:spcPct val="90000"/>
              </a:lnSpc>
            </a:pPr>
            <a:r>
              <a:rPr lang="en-US" sz="2400" dirty="0"/>
              <a:t>Short duration and of relatively high amplitude</a:t>
            </a:r>
          </a:p>
          <a:p>
            <a:pPr lvl="1">
              <a:lnSpc>
                <a:spcPct val="90000"/>
              </a:lnSpc>
            </a:pPr>
            <a:r>
              <a:rPr lang="en-US" sz="2400" dirty="0"/>
              <a:t>Caused by external electromagnetic disturbances, or faults and flaws in the communications system</a:t>
            </a:r>
            <a:endParaRPr lang="en-US" sz="2400" dirty="0">
              <a:latin typeface="Times-Roman" charset="0"/>
            </a:endParaRP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23</a:t>
            </a:fld>
            <a:endParaRPr lang="en-US" sz="1200" dirty="0">
              <a:latin typeface="Times New Roman"/>
              <a:cs typeface="Times New Roman"/>
            </a:endParaRPr>
          </a:p>
        </p:txBody>
      </p:sp>
    </p:spTree>
    <p:extLst>
      <p:ext uri="{BB962C8B-B14F-4D97-AF65-F5344CB8AC3E}">
        <p14:creationId xmlns:p14="http://schemas.microsoft.com/office/powerpoint/2010/main" val="41648907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cap="none" dirty="0" smtClean="0"/>
              <a:t>EXPRESSION </a:t>
            </a:r>
            <a:r>
              <a:rPr lang="en-US" i="1" cap="none" dirty="0" err="1" smtClean="0"/>
              <a:t>E</a:t>
            </a:r>
            <a:r>
              <a:rPr lang="en-US" i="1" cap="none" baseline="-25000" dirty="0" err="1" smtClean="0"/>
              <a:t>b</a:t>
            </a:r>
            <a:r>
              <a:rPr lang="en-US" cap="none" dirty="0" smtClean="0"/>
              <a:t>/</a:t>
            </a:r>
            <a:r>
              <a:rPr lang="en-US" i="1" cap="none" dirty="0"/>
              <a:t>N</a:t>
            </a:r>
            <a:r>
              <a:rPr lang="en-US" i="1" cap="none" baseline="-25000" dirty="0"/>
              <a:t>0</a:t>
            </a:r>
          </a:p>
        </p:txBody>
      </p:sp>
      <p:sp>
        <p:nvSpPr>
          <p:cNvPr id="176131" name="Rectangle 3"/>
          <p:cNvSpPr>
            <a:spLocks noGrp="1" noChangeArrowheads="1"/>
          </p:cNvSpPr>
          <p:nvPr>
            <p:ph idx="1"/>
          </p:nvPr>
        </p:nvSpPr>
        <p:spPr/>
        <p:txBody>
          <a:bodyPr/>
          <a:lstStyle/>
          <a:p>
            <a:pPr>
              <a:lnSpc>
                <a:spcPct val="90000"/>
              </a:lnSpc>
            </a:pPr>
            <a:r>
              <a:rPr lang="en-US" sz="2800" dirty="0"/>
              <a:t>Ratio of signal energy per bit to noise power density per Hertz</a:t>
            </a:r>
          </a:p>
          <a:p>
            <a:pPr>
              <a:lnSpc>
                <a:spcPct val="90000"/>
              </a:lnSpc>
            </a:pPr>
            <a:endParaRPr lang="en-US" sz="2800" dirty="0"/>
          </a:p>
          <a:p>
            <a:pPr>
              <a:lnSpc>
                <a:spcPct val="90000"/>
              </a:lnSpc>
            </a:pPr>
            <a:endParaRPr lang="en-US" sz="2800" dirty="0">
              <a:latin typeface="Times-Roman" charset="0"/>
            </a:endParaRPr>
          </a:p>
          <a:p>
            <a:pPr>
              <a:lnSpc>
                <a:spcPct val="90000"/>
              </a:lnSpc>
            </a:pPr>
            <a:r>
              <a:rPr lang="en-US" sz="2800" dirty="0"/>
              <a:t>The bit error rate </a:t>
            </a:r>
            <a:r>
              <a:rPr lang="en-US" sz="2800" dirty="0" smtClean="0"/>
              <a:t>(i.e., bit error probability) for </a:t>
            </a:r>
            <a:r>
              <a:rPr lang="en-US" sz="2800" dirty="0"/>
              <a:t>digital data is a function of </a:t>
            </a:r>
            <a:r>
              <a:rPr lang="en-US" sz="2800" i="1" dirty="0" err="1"/>
              <a:t>E</a:t>
            </a:r>
            <a:r>
              <a:rPr lang="en-US" sz="2800" i="1" baseline="-25000" dirty="0" err="1"/>
              <a:t>b</a:t>
            </a:r>
            <a:r>
              <a:rPr lang="en-US" sz="2800" dirty="0"/>
              <a:t>/</a:t>
            </a:r>
            <a:r>
              <a:rPr lang="en-US" sz="2800" i="1" dirty="0"/>
              <a:t>N</a:t>
            </a:r>
            <a:r>
              <a:rPr lang="en-US" sz="2800" i="1" baseline="-25000" dirty="0"/>
              <a:t>0</a:t>
            </a:r>
            <a:endParaRPr lang="en-US" sz="2800" dirty="0"/>
          </a:p>
          <a:p>
            <a:pPr lvl="1">
              <a:lnSpc>
                <a:spcPct val="90000"/>
              </a:lnSpc>
            </a:pPr>
            <a:r>
              <a:rPr lang="en-US" sz="2400" dirty="0"/>
              <a:t>Given a value for </a:t>
            </a:r>
            <a:r>
              <a:rPr lang="en-US" sz="2400" i="1" dirty="0" err="1"/>
              <a:t>E</a:t>
            </a:r>
            <a:r>
              <a:rPr lang="en-US" sz="2400" i="1" baseline="-25000" dirty="0" err="1"/>
              <a:t>b</a:t>
            </a:r>
            <a:r>
              <a:rPr lang="en-US" sz="2400" dirty="0"/>
              <a:t>/</a:t>
            </a:r>
            <a:r>
              <a:rPr lang="en-US" sz="2400" i="1" dirty="0"/>
              <a:t>N</a:t>
            </a:r>
            <a:r>
              <a:rPr lang="en-US" sz="2400" i="1" baseline="-25000" dirty="0"/>
              <a:t>0 </a:t>
            </a:r>
            <a:r>
              <a:rPr lang="en-US" sz="2400" dirty="0"/>
              <a:t>to achieve a desired error rate, parameters of this formula can be selected</a:t>
            </a:r>
          </a:p>
          <a:p>
            <a:pPr lvl="1">
              <a:lnSpc>
                <a:spcPct val="90000"/>
              </a:lnSpc>
            </a:pPr>
            <a:r>
              <a:rPr lang="en-US" sz="2400" dirty="0"/>
              <a:t>As bit rate </a:t>
            </a:r>
            <a:r>
              <a:rPr lang="en-US" sz="2400" i="1" dirty="0"/>
              <a:t>R </a:t>
            </a:r>
            <a:r>
              <a:rPr lang="en-US" sz="2400" dirty="0"/>
              <a:t>increases, transmitted signal power must increase to maintain required </a:t>
            </a:r>
            <a:r>
              <a:rPr lang="en-US" sz="2400" i="1" dirty="0" err="1"/>
              <a:t>E</a:t>
            </a:r>
            <a:r>
              <a:rPr lang="en-US" sz="2400" i="1" baseline="-25000" dirty="0" err="1"/>
              <a:t>b</a:t>
            </a:r>
            <a:r>
              <a:rPr lang="en-US" sz="2400" dirty="0"/>
              <a:t>/</a:t>
            </a:r>
            <a:r>
              <a:rPr lang="en-US" sz="2400" i="1" dirty="0"/>
              <a:t>N</a:t>
            </a:r>
            <a:r>
              <a:rPr lang="en-US" sz="2400" i="1" baseline="-25000" dirty="0"/>
              <a:t>0</a:t>
            </a:r>
          </a:p>
        </p:txBody>
      </p:sp>
      <p:graphicFrame>
        <p:nvGraphicFramePr>
          <p:cNvPr id="176132" name="Object 4"/>
          <p:cNvGraphicFramePr>
            <a:graphicFrameLocks noChangeAspect="1"/>
          </p:cNvGraphicFramePr>
          <p:nvPr>
            <p:extLst>
              <p:ext uri="{D42A27DB-BD31-4B8C-83A1-F6EECF244321}">
                <p14:modId xmlns:p14="http://schemas.microsoft.com/office/powerpoint/2010/main" val="115640350"/>
              </p:ext>
            </p:extLst>
          </p:nvPr>
        </p:nvGraphicFramePr>
        <p:xfrm>
          <a:off x="3142928" y="2334763"/>
          <a:ext cx="2865438" cy="1069975"/>
        </p:xfrm>
        <a:graphic>
          <a:graphicData uri="http://schemas.openxmlformats.org/presentationml/2006/ole">
            <mc:AlternateContent xmlns:mc="http://schemas.openxmlformats.org/markup-compatibility/2006">
              <mc:Choice xmlns:v="urn:schemas-microsoft-com:vml" Requires="v">
                <p:oleObj spid="_x0000_s26708" name="Equation" r:id="rId3" imgW="1155600" imgH="431640" progId="Equation.3">
                  <p:embed/>
                </p:oleObj>
              </mc:Choice>
              <mc:Fallback>
                <p:oleObj name="Equation" r:id="rId3" imgW="115560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2928" y="2334763"/>
                        <a:ext cx="2865438"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24</a:t>
            </a:fld>
            <a:endParaRPr lang="en-US" sz="1200" dirty="0">
              <a:latin typeface="Times New Roman"/>
              <a:cs typeface="Times New Roman"/>
            </a:endParaRPr>
          </a:p>
        </p:txBody>
      </p:sp>
    </p:spTree>
    <p:extLst>
      <p:ext uri="{BB962C8B-B14F-4D97-AF65-F5344CB8AC3E}">
        <p14:creationId xmlns:p14="http://schemas.microsoft.com/office/powerpoint/2010/main" val="202659584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cap="none" dirty="0" smtClean="0"/>
              <a:t>5.4 GENERAL SHAPE OF BER VERSUS </a:t>
            </a:r>
            <a:r>
              <a:rPr lang="en-US" i="1" cap="none" dirty="0" err="1" smtClean="0"/>
              <a:t>E</a:t>
            </a:r>
            <a:r>
              <a:rPr lang="en-US" i="1" cap="none" baseline="-25000" dirty="0" err="1" smtClean="0"/>
              <a:t>b</a:t>
            </a:r>
            <a:r>
              <a:rPr lang="en-US" cap="none" dirty="0"/>
              <a:t>/</a:t>
            </a:r>
            <a:r>
              <a:rPr lang="en-US" i="1" cap="none" dirty="0"/>
              <a:t>N</a:t>
            </a:r>
            <a:r>
              <a:rPr lang="en-US" i="1" cap="none" baseline="-25000" dirty="0"/>
              <a:t>0</a:t>
            </a:r>
            <a:r>
              <a:rPr lang="en-US" cap="none" dirty="0"/>
              <a:t> </a:t>
            </a:r>
            <a:r>
              <a:rPr lang="en-US" cap="none" dirty="0" smtClean="0"/>
              <a:t>CURVES</a:t>
            </a:r>
            <a:endParaRPr lang="en-US" cap="none" dirty="0"/>
          </a:p>
        </p:txBody>
      </p:sp>
      <p:pic>
        <p:nvPicPr>
          <p:cNvPr id="2" name="Picture Placeholder 1" descr="Ch06fig09.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l="-21197" r="-21197"/>
          <a:stretch>
            <a:fillRect/>
          </a:stretch>
        </p:blipFill>
        <p:spPr/>
      </p:pic>
      <p:sp>
        <p:nvSpPr>
          <p:cNvPr id="6" name="Text Placeholder 5"/>
          <p:cNvSpPr>
            <a:spLocks noGrp="1"/>
          </p:cNvSpPr>
          <p:nvPr>
            <p:ph type="body" sz="half" idx="2"/>
          </p:nvPr>
        </p:nvSpPr>
        <p:spPr/>
        <p:txBody>
          <a:bodyPr/>
          <a:lstStyle/>
          <a:p>
            <a:endParaRPr lang="en-US" dirty="0"/>
          </a:p>
        </p:txBody>
      </p:sp>
      <p:sp>
        <p:nvSpPr>
          <p:cNvPr id="8"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25</a:t>
            </a:fld>
            <a:endParaRPr lang="en-US" sz="1200" dirty="0">
              <a:latin typeface="Times New Roman"/>
              <a:cs typeface="Times New Roman"/>
            </a:endParaRPr>
          </a:p>
        </p:txBody>
      </p:sp>
      <p:pic>
        <p:nvPicPr>
          <p:cNvPr id="3" name="Picture 2" descr="5_4_general_shape_of_ber_vs_ebn0_curves.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5"/>
            <a:ext cx="457200" cy="457200"/>
          </a:xfrm>
          <a:prstGeom prst="rect">
            <a:avLst/>
          </a:prstGeom>
        </p:spPr>
      </p:pic>
    </p:spTree>
    <p:extLst>
      <p:ext uri="{BB962C8B-B14F-4D97-AF65-F5344CB8AC3E}">
        <p14:creationId xmlns:p14="http://schemas.microsoft.com/office/powerpoint/2010/main" val="21623721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1026"/>
          <p:cNvSpPr>
            <a:spLocks noGrp="1" noChangeArrowheads="1"/>
          </p:cNvSpPr>
          <p:nvPr>
            <p:ph type="title"/>
          </p:nvPr>
        </p:nvSpPr>
        <p:spPr/>
        <p:txBody>
          <a:bodyPr/>
          <a:lstStyle/>
          <a:p>
            <a:r>
              <a:rPr lang="en-US" dirty="0"/>
              <a:t>Other Impairments</a:t>
            </a:r>
          </a:p>
        </p:txBody>
      </p:sp>
      <p:sp>
        <p:nvSpPr>
          <p:cNvPr id="190467" name="Rectangle 1027"/>
          <p:cNvSpPr>
            <a:spLocks noGrp="1" noChangeArrowheads="1"/>
          </p:cNvSpPr>
          <p:nvPr>
            <p:ph idx="1"/>
          </p:nvPr>
        </p:nvSpPr>
        <p:spPr/>
        <p:txBody>
          <a:bodyPr/>
          <a:lstStyle/>
          <a:p>
            <a:r>
              <a:rPr lang="en-US" dirty="0"/>
              <a:t>Atmospheric absorption – water vapor and oxygen contribute to attenuation</a:t>
            </a:r>
          </a:p>
          <a:p>
            <a:r>
              <a:rPr lang="en-US" dirty="0"/>
              <a:t>Multipath – obstacles reflect signals so that multiple copies with varying delays are received</a:t>
            </a:r>
          </a:p>
          <a:p>
            <a:r>
              <a:rPr lang="en-US" dirty="0"/>
              <a:t>Refraction – bending of radio waves as they propagate through the atmosphere</a:t>
            </a:r>
          </a:p>
          <a:p>
            <a:endParaRPr lang="en-US" dirty="0">
              <a:latin typeface="Times-Roman" charset="0"/>
            </a:endParaRP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26</a:t>
            </a:fld>
            <a:endParaRPr lang="en-US" sz="1200" dirty="0">
              <a:latin typeface="Times New Roman"/>
              <a:cs typeface="Times New Roman"/>
            </a:endParaRPr>
          </a:p>
        </p:txBody>
      </p:sp>
    </p:spTree>
    <p:extLst>
      <p:ext uri="{BB962C8B-B14F-4D97-AF65-F5344CB8AC3E}">
        <p14:creationId xmlns:p14="http://schemas.microsoft.com/office/powerpoint/2010/main" val="17360141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normAutofit fontScale="90000"/>
          </a:bodyPr>
          <a:lstStyle/>
          <a:p>
            <a:r>
              <a:rPr lang="en-US" dirty="0"/>
              <a:t>The Effects of Multipath Propagation</a:t>
            </a:r>
          </a:p>
        </p:txBody>
      </p:sp>
      <p:sp>
        <p:nvSpPr>
          <p:cNvPr id="193539" name="Rectangle 3"/>
          <p:cNvSpPr>
            <a:spLocks noGrp="1" noChangeArrowheads="1"/>
          </p:cNvSpPr>
          <p:nvPr>
            <p:ph idx="1"/>
          </p:nvPr>
        </p:nvSpPr>
        <p:spPr/>
        <p:txBody>
          <a:bodyPr>
            <a:normAutofit fontScale="92500"/>
          </a:bodyPr>
          <a:lstStyle/>
          <a:p>
            <a:pPr>
              <a:lnSpc>
                <a:spcPct val="90000"/>
              </a:lnSpc>
            </a:pPr>
            <a:r>
              <a:rPr lang="en-US" dirty="0" smtClean="0"/>
              <a:t>Reflection, diffraction, and scattering</a:t>
            </a:r>
          </a:p>
          <a:p>
            <a:pPr>
              <a:lnSpc>
                <a:spcPct val="90000"/>
              </a:lnSpc>
            </a:pPr>
            <a:r>
              <a:rPr lang="en-US" dirty="0" smtClean="0"/>
              <a:t>Multiple </a:t>
            </a:r>
            <a:r>
              <a:rPr lang="en-US" dirty="0"/>
              <a:t>copies of a signal may arrive at different phases</a:t>
            </a:r>
          </a:p>
          <a:p>
            <a:pPr lvl="1">
              <a:lnSpc>
                <a:spcPct val="90000"/>
              </a:lnSpc>
            </a:pPr>
            <a:r>
              <a:rPr lang="en-US" dirty="0"/>
              <a:t>If phases add destructively, the signal level relative to noise declines, making detection more difficult</a:t>
            </a:r>
          </a:p>
          <a:p>
            <a:pPr>
              <a:lnSpc>
                <a:spcPct val="90000"/>
              </a:lnSpc>
            </a:pPr>
            <a:r>
              <a:rPr lang="en-US" dirty="0" err="1"/>
              <a:t>Intersymbol</a:t>
            </a:r>
            <a:r>
              <a:rPr lang="en-US" dirty="0"/>
              <a:t> interference (ISI)</a:t>
            </a:r>
          </a:p>
          <a:p>
            <a:pPr lvl="1">
              <a:lnSpc>
                <a:spcPct val="90000"/>
              </a:lnSpc>
            </a:pPr>
            <a:r>
              <a:rPr lang="en-US" dirty="0"/>
              <a:t>One or more delayed copies of a pulse may arrive at the same time as the primary pulse for a subsequent </a:t>
            </a:r>
            <a:r>
              <a:rPr lang="en-US" dirty="0" smtClean="0"/>
              <a:t>bit</a:t>
            </a:r>
          </a:p>
          <a:p>
            <a:pPr>
              <a:lnSpc>
                <a:spcPct val="90000"/>
              </a:lnSpc>
            </a:pPr>
            <a:r>
              <a:rPr lang="en-US" dirty="0" smtClean="0"/>
              <a:t>Rapid signal fluctuations</a:t>
            </a:r>
          </a:p>
          <a:p>
            <a:pPr lvl="1">
              <a:lnSpc>
                <a:spcPct val="90000"/>
              </a:lnSpc>
            </a:pPr>
            <a:r>
              <a:rPr lang="en-US" dirty="0" smtClean="0"/>
              <a:t>Over a few centimeters</a:t>
            </a:r>
            <a:endParaRPr lang="en-US" dirty="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27</a:t>
            </a:fld>
            <a:endParaRPr lang="en-US" sz="1200" dirty="0">
              <a:latin typeface="Times New Roman"/>
              <a:cs typeface="Times New Roman"/>
            </a:endParaRPr>
          </a:p>
        </p:txBody>
      </p:sp>
    </p:spTree>
    <p:extLst>
      <p:ext uri="{BB962C8B-B14F-4D97-AF65-F5344CB8AC3E}">
        <p14:creationId xmlns:p14="http://schemas.microsoft.com/office/powerpoint/2010/main" val="22994888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5.5 </a:t>
            </a:r>
            <a:r>
              <a:rPr lang="en-US" dirty="0"/>
              <a:t>Sketch of Three Important Propagation Mechanisms</a:t>
            </a:r>
          </a:p>
        </p:txBody>
      </p:sp>
      <p:pic>
        <p:nvPicPr>
          <p:cNvPr id="3" name="Picture Placeholder 2" descr="Ch06fig11.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l="-5795" r="-5795"/>
          <a:stretch>
            <a:fillRect/>
          </a:stretch>
        </p:blipFill>
        <p:spPr/>
      </p:pic>
      <p:sp>
        <p:nvSpPr>
          <p:cNvPr id="6" name="Text Placeholder 5"/>
          <p:cNvSpPr>
            <a:spLocks noGrp="1"/>
          </p:cNvSpPr>
          <p:nvPr>
            <p:ph type="body" sz="half" idx="2"/>
          </p:nvPr>
        </p:nvSpPr>
        <p:spPr/>
        <p:txBody>
          <a:bodyPr/>
          <a:lstStyle/>
          <a:p>
            <a:endParaRPr lang="en-US"/>
          </a:p>
        </p:txBody>
      </p:sp>
      <p:sp>
        <p:nvSpPr>
          <p:cNvPr id="8"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28</a:t>
            </a:fld>
            <a:endParaRPr lang="en-US" sz="1200" dirty="0">
              <a:latin typeface="Times New Roman"/>
              <a:cs typeface="Times New Roman"/>
            </a:endParaRPr>
          </a:p>
        </p:txBody>
      </p:sp>
      <p:pic>
        <p:nvPicPr>
          <p:cNvPr id="2" name="Picture 1" descr="5_5_sketch_of_three_important_propagation_mechanisms.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383" y="6264274"/>
            <a:ext cx="457200" cy="457200"/>
          </a:xfrm>
          <a:prstGeom prst="rect">
            <a:avLst/>
          </a:prstGeom>
        </p:spPr>
      </p:pic>
    </p:spTree>
    <p:extLst>
      <p:ext uri="{BB962C8B-B14F-4D97-AF65-F5344CB8AC3E}">
        <p14:creationId xmlns:p14="http://schemas.microsoft.com/office/powerpoint/2010/main" val="244528833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5.6 </a:t>
            </a:r>
            <a:r>
              <a:rPr lang="en-US" dirty="0"/>
              <a:t>Two Pulses in Time-Variant Multipath</a:t>
            </a:r>
          </a:p>
        </p:txBody>
      </p:sp>
      <p:pic>
        <p:nvPicPr>
          <p:cNvPr id="2" name="Picture Placeholder 1" descr="Ch06fig12.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t="-13070" b="-13070"/>
          <a:stretch>
            <a:fillRect/>
          </a:stretch>
        </p:blipFill>
        <p:spPr/>
      </p:pic>
      <p:sp>
        <p:nvSpPr>
          <p:cNvPr id="6" name="Text Placeholder 5"/>
          <p:cNvSpPr>
            <a:spLocks noGrp="1"/>
          </p:cNvSpPr>
          <p:nvPr>
            <p:ph type="body" sz="half" idx="2"/>
          </p:nvPr>
        </p:nvSpPr>
        <p:spPr/>
        <p:txBody>
          <a:bodyPr/>
          <a:lstStyle/>
          <a:p>
            <a:endParaRPr lang="en-US"/>
          </a:p>
        </p:txBody>
      </p:sp>
      <p:sp>
        <p:nvSpPr>
          <p:cNvPr id="8"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29</a:t>
            </a:fld>
            <a:endParaRPr lang="en-US" sz="1200" dirty="0">
              <a:latin typeface="Times New Roman"/>
              <a:cs typeface="Times New Roman"/>
            </a:endParaRPr>
          </a:p>
        </p:txBody>
      </p:sp>
      <p:pic>
        <p:nvPicPr>
          <p:cNvPr id="3" name="Picture 2" descr="5_6_two_pulses_in_time_variant_multipath.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5"/>
            <a:ext cx="457200" cy="457200"/>
          </a:xfrm>
          <a:prstGeom prst="rect">
            <a:avLst/>
          </a:prstGeom>
        </p:spPr>
      </p:pic>
    </p:spTree>
    <p:extLst>
      <p:ext uri="{BB962C8B-B14F-4D97-AF65-F5344CB8AC3E}">
        <p14:creationId xmlns:p14="http://schemas.microsoft.com/office/powerpoint/2010/main" val="40393568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Spectrum</a:t>
            </a:r>
            <a:r>
              <a:rPr lang="en-US" baseline="0" dirty="0" smtClean="0"/>
              <a:t> considerations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Federal Communications Commission (FCC) in the United States regulates spectrum</a:t>
            </a:r>
          </a:p>
          <a:p>
            <a:pPr lvl="1"/>
            <a:r>
              <a:rPr lang="en-US" dirty="0" smtClean="0"/>
              <a:t>Military</a:t>
            </a:r>
          </a:p>
          <a:p>
            <a:pPr lvl="1"/>
            <a:r>
              <a:rPr lang="en-US" dirty="0" smtClean="0"/>
              <a:t>Broadcasting</a:t>
            </a:r>
          </a:p>
          <a:p>
            <a:pPr lvl="1"/>
            <a:r>
              <a:rPr lang="en-US" dirty="0" smtClean="0"/>
              <a:t>Public Safety</a:t>
            </a:r>
          </a:p>
          <a:p>
            <a:pPr lvl="1"/>
            <a:r>
              <a:rPr lang="en-US" dirty="0" smtClean="0"/>
              <a:t>Mobile</a:t>
            </a:r>
          </a:p>
          <a:p>
            <a:pPr lvl="1"/>
            <a:r>
              <a:rPr lang="en-US" dirty="0" smtClean="0"/>
              <a:t>Amateur</a:t>
            </a:r>
          </a:p>
          <a:p>
            <a:pPr lvl="1"/>
            <a:r>
              <a:rPr lang="en-US" dirty="0" smtClean="0"/>
              <a:t>Government exclusive, non-government exclusive, or both</a:t>
            </a:r>
          </a:p>
          <a:p>
            <a:pPr lvl="1"/>
            <a:r>
              <a:rPr lang="en-US" dirty="0" smtClean="0"/>
              <a:t>Many other categories</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3</a:t>
            </a:fld>
            <a:endParaRPr lang="en-US" sz="1200" dirty="0">
              <a:latin typeface="Times New Roman"/>
              <a:cs typeface="Times New Roman"/>
            </a:endParaRPr>
          </a:p>
        </p:txBody>
      </p:sp>
    </p:spTree>
    <p:extLst>
      <p:ext uri="{BB962C8B-B14F-4D97-AF65-F5344CB8AC3E}">
        <p14:creationId xmlns:p14="http://schemas.microsoft.com/office/powerpoint/2010/main" val="315832256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normAutofit fontScale="90000"/>
          </a:bodyPr>
          <a:lstStyle/>
          <a:p>
            <a:r>
              <a:rPr lang="en-US" dirty="0" smtClean="0"/>
              <a:t>5.7 </a:t>
            </a:r>
            <a:r>
              <a:rPr lang="en-US" dirty="0"/>
              <a:t>Typical Large-Scale and Small-Scale Fading in an Urban Mobile Environment</a:t>
            </a:r>
          </a:p>
        </p:txBody>
      </p:sp>
      <p:pic>
        <p:nvPicPr>
          <p:cNvPr id="2" name="Picture Placeholder 1" descr="Ch06fig13.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t="-21122" b="-21122"/>
          <a:stretch>
            <a:fillRect/>
          </a:stretch>
        </p:blipFill>
        <p:spPr/>
      </p:pic>
      <p:sp>
        <p:nvSpPr>
          <p:cNvPr id="6" name="Text Placeholder 5"/>
          <p:cNvSpPr>
            <a:spLocks noGrp="1"/>
          </p:cNvSpPr>
          <p:nvPr>
            <p:ph type="body" sz="half" idx="2"/>
          </p:nvPr>
        </p:nvSpPr>
        <p:spPr/>
        <p:txBody>
          <a:bodyPr/>
          <a:lstStyle/>
          <a:p>
            <a:endParaRPr lang="en-US"/>
          </a:p>
        </p:txBody>
      </p:sp>
      <p:sp>
        <p:nvSpPr>
          <p:cNvPr id="8"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30</a:t>
            </a:fld>
            <a:endParaRPr lang="en-US" sz="1200" dirty="0">
              <a:latin typeface="Times New Roman"/>
              <a:cs typeface="Times New Roman"/>
            </a:endParaRPr>
          </a:p>
        </p:txBody>
      </p:sp>
      <p:pic>
        <p:nvPicPr>
          <p:cNvPr id="3" name="Picture 2" descr="5_7_typical_slow_and_fast_fading_in_an_urban_mobile_environment.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11410951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dirty="0"/>
              <a:t>Types of Fading</a:t>
            </a:r>
          </a:p>
        </p:txBody>
      </p:sp>
      <p:sp>
        <p:nvSpPr>
          <p:cNvPr id="195587" name="Rectangle 3"/>
          <p:cNvSpPr>
            <a:spLocks noGrp="1" noChangeArrowheads="1"/>
          </p:cNvSpPr>
          <p:nvPr>
            <p:ph idx="1"/>
          </p:nvPr>
        </p:nvSpPr>
        <p:spPr/>
        <p:txBody>
          <a:bodyPr>
            <a:normAutofit/>
          </a:bodyPr>
          <a:lstStyle/>
          <a:p>
            <a:r>
              <a:rPr lang="en-US" dirty="0" smtClean="0"/>
              <a:t>Large-scale fading</a:t>
            </a:r>
          </a:p>
          <a:p>
            <a:pPr lvl="1"/>
            <a:r>
              <a:rPr lang="en-US" dirty="0" smtClean="0"/>
              <a:t>Signal variations</a:t>
            </a:r>
            <a:r>
              <a:rPr lang="en-US" baseline="0" dirty="0" smtClean="0"/>
              <a:t> over large distances</a:t>
            </a:r>
          </a:p>
          <a:p>
            <a:pPr lvl="1"/>
            <a:r>
              <a:rPr lang="en-US" baseline="0" dirty="0" smtClean="0"/>
              <a:t>Path loss </a:t>
            </a:r>
            <a:r>
              <a:rPr lang="en-US" i="1" baseline="0" dirty="0" err="1" smtClean="0"/>
              <a:t>L</a:t>
            </a:r>
            <a:r>
              <a:rPr lang="en-US" i="1" baseline="-25000" dirty="0" err="1" smtClean="0"/>
              <a:t>dB</a:t>
            </a:r>
            <a:r>
              <a:rPr lang="en-US" dirty="0" smtClean="0"/>
              <a:t> </a:t>
            </a:r>
            <a:r>
              <a:rPr lang="en-US" baseline="0" dirty="0" smtClean="0"/>
              <a:t>as we have seen already</a:t>
            </a:r>
          </a:p>
          <a:p>
            <a:pPr lvl="1"/>
            <a:r>
              <a:rPr lang="en-US" baseline="0" dirty="0" smtClean="0"/>
              <a:t>Shadowing</a:t>
            </a:r>
          </a:p>
          <a:p>
            <a:pPr lvl="0"/>
            <a:r>
              <a:rPr lang="en-US" dirty="0" smtClean="0"/>
              <a:t>Statistical variations</a:t>
            </a:r>
          </a:p>
          <a:p>
            <a:pPr lvl="1"/>
            <a:r>
              <a:rPr lang="en-US" dirty="0" smtClean="0"/>
              <a:t>Rayleigh</a:t>
            </a:r>
            <a:r>
              <a:rPr lang="en-US" baseline="0" dirty="0" smtClean="0"/>
              <a:t> fading</a:t>
            </a:r>
          </a:p>
          <a:p>
            <a:pPr lvl="1"/>
            <a:r>
              <a:rPr lang="en-US" baseline="0" dirty="0" err="1" smtClean="0"/>
              <a:t>Ricean</a:t>
            </a:r>
            <a:r>
              <a:rPr lang="en-US" baseline="0" dirty="0" smtClean="0"/>
              <a:t> fading</a:t>
            </a:r>
            <a:endParaRPr lang="en-US" dirty="0" smtClean="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31</a:t>
            </a:fld>
            <a:endParaRPr lang="en-US" sz="1200" dirty="0">
              <a:latin typeface="Times New Roman"/>
              <a:cs typeface="Times New Roman"/>
            </a:endParaRPr>
          </a:p>
        </p:txBody>
      </p:sp>
    </p:spTree>
    <p:extLst>
      <p:ext uri="{BB962C8B-B14F-4D97-AF65-F5344CB8AC3E}">
        <p14:creationId xmlns:p14="http://schemas.microsoft.com/office/powerpoint/2010/main" val="10085022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fading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Doppler Spread</a:t>
            </a:r>
          </a:p>
          <a:p>
            <a:pPr lvl="1"/>
            <a:r>
              <a:rPr lang="en-US" dirty="0" smtClean="0"/>
              <a:t>Frequency fluctuations caused by movement</a:t>
            </a:r>
          </a:p>
          <a:p>
            <a:pPr lvl="1"/>
            <a:r>
              <a:rPr lang="en-US" dirty="0" smtClean="0"/>
              <a:t>Coherence time </a:t>
            </a:r>
            <a:r>
              <a:rPr lang="en-US" i="1" dirty="0" err="1" smtClean="0"/>
              <a:t>T</a:t>
            </a:r>
            <a:r>
              <a:rPr lang="en-US" i="1" baseline="-25000" dirty="0" err="1" smtClean="0"/>
              <a:t>c</a:t>
            </a:r>
            <a:r>
              <a:rPr lang="en-US" dirty="0" smtClean="0"/>
              <a:t> characterizes Doppler shift</a:t>
            </a:r>
          </a:p>
          <a:p>
            <a:pPr lvl="2"/>
            <a:r>
              <a:rPr lang="en-US" dirty="0" smtClean="0"/>
              <a:t>How long a channel remains the same</a:t>
            </a:r>
          </a:p>
          <a:p>
            <a:pPr lvl="1"/>
            <a:r>
              <a:rPr lang="en-US" dirty="0" smtClean="0"/>
              <a:t>Coherence time </a:t>
            </a:r>
            <a:r>
              <a:rPr lang="en-US" i="1" dirty="0" err="1" smtClean="0"/>
              <a:t>T</a:t>
            </a:r>
            <a:r>
              <a:rPr lang="en-US" i="1" baseline="-25000" dirty="0" err="1" smtClean="0"/>
              <a:t>c</a:t>
            </a:r>
            <a:r>
              <a:rPr lang="en-US" dirty="0" smtClean="0"/>
              <a:t> &gt;&gt; </a:t>
            </a:r>
            <a:r>
              <a:rPr lang="en-US" i="1" dirty="0" smtClean="0"/>
              <a:t>T</a:t>
            </a:r>
            <a:r>
              <a:rPr lang="en-US" i="1" baseline="-25000" dirty="0" smtClean="0"/>
              <a:t>b</a:t>
            </a:r>
            <a:r>
              <a:rPr lang="en-US" dirty="0" smtClean="0"/>
              <a:t> bit time </a:t>
            </a:r>
            <a:r>
              <a:rPr lang="en-US" dirty="0" smtClean="0">
                <a:sym typeface="Wingdings"/>
              </a:rPr>
              <a:t> </a:t>
            </a:r>
            <a:r>
              <a:rPr lang="en-US" i="1" dirty="0" smtClean="0">
                <a:sym typeface="Wingdings"/>
              </a:rPr>
              <a:t>slow fading</a:t>
            </a:r>
            <a:r>
              <a:rPr lang="en-US" dirty="0" smtClean="0">
                <a:sym typeface="Wingdings"/>
              </a:rPr>
              <a:t> </a:t>
            </a:r>
          </a:p>
          <a:p>
            <a:pPr lvl="2"/>
            <a:r>
              <a:rPr lang="en-US" dirty="0" smtClean="0">
                <a:sym typeface="Wingdings"/>
              </a:rPr>
              <a:t>The channel does not change during the bit time</a:t>
            </a:r>
          </a:p>
          <a:p>
            <a:pPr lvl="1"/>
            <a:r>
              <a:rPr lang="en-US" dirty="0" smtClean="0">
                <a:solidFill>
                  <a:srgbClr val="800000"/>
                </a:solidFill>
                <a:sym typeface="Wingdings"/>
              </a:rPr>
              <a:t>Otherwise </a:t>
            </a:r>
            <a:r>
              <a:rPr lang="en-US" i="1" dirty="0" smtClean="0">
                <a:solidFill>
                  <a:srgbClr val="800000"/>
                </a:solidFill>
                <a:sym typeface="Wingdings"/>
              </a:rPr>
              <a:t>fast fading</a:t>
            </a:r>
          </a:p>
          <a:p>
            <a:r>
              <a:rPr lang="en-US" dirty="0" smtClean="0">
                <a:solidFill>
                  <a:srgbClr val="800000"/>
                </a:solidFill>
                <a:sym typeface="Wingdings"/>
              </a:rPr>
              <a:t>Example 6.11: </a:t>
            </a:r>
            <a:r>
              <a:rPr lang="en-US" i="1" dirty="0" err="1" smtClean="0">
                <a:solidFill>
                  <a:srgbClr val="800000"/>
                </a:solidFill>
                <a:sym typeface="Wingdings"/>
              </a:rPr>
              <a:t>T</a:t>
            </a:r>
            <a:r>
              <a:rPr lang="en-US" i="1" baseline="-25000" dirty="0" err="1" smtClean="0">
                <a:solidFill>
                  <a:srgbClr val="800000"/>
                </a:solidFill>
                <a:sym typeface="Wingdings"/>
              </a:rPr>
              <a:t>c</a:t>
            </a:r>
            <a:r>
              <a:rPr lang="en-US" i="1" dirty="0" smtClean="0">
                <a:solidFill>
                  <a:srgbClr val="800000"/>
                </a:solidFill>
                <a:sym typeface="Wingdings"/>
              </a:rPr>
              <a:t> </a:t>
            </a:r>
            <a:r>
              <a:rPr lang="en-US" dirty="0" smtClean="0">
                <a:solidFill>
                  <a:srgbClr val="800000"/>
                </a:solidFill>
                <a:sym typeface="Wingdings"/>
              </a:rPr>
              <a:t>= 70 </a:t>
            </a:r>
            <a:r>
              <a:rPr lang="en-US" dirty="0" err="1" smtClean="0">
                <a:solidFill>
                  <a:srgbClr val="800000"/>
                </a:solidFill>
                <a:sym typeface="Wingdings"/>
              </a:rPr>
              <a:t>ms</a:t>
            </a:r>
            <a:r>
              <a:rPr lang="en-US" dirty="0" smtClean="0">
                <a:solidFill>
                  <a:srgbClr val="800000"/>
                </a:solidFill>
                <a:sym typeface="Wingdings"/>
              </a:rPr>
              <a:t>, bit rate </a:t>
            </a:r>
            <a:r>
              <a:rPr lang="en-US" i="1" dirty="0" err="1" smtClean="0">
                <a:solidFill>
                  <a:srgbClr val="800000"/>
                </a:solidFill>
                <a:sym typeface="Wingdings"/>
              </a:rPr>
              <a:t>r</a:t>
            </a:r>
            <a:r>
              <a:rPr lang="en-US" i="1" baseline="-25000" dirty="0" err="1" smtClean="0">
                <a:solidFill>
                  <a:srgbClr val="800000"/>
                </a:solidFill>
                <a:sym typeface="Wingdings"/>
              </a:rPr>
              <a:t>b</a:t>
            </a:r>
            <a:r>
              <a:rPr lang="en-US" dirty="0" smtClean="0">
                <a:solidFill>
                  <a:srgbClr val="800000"/>
                </a:solidFill>
                <a:sym typeface="Wingdings"/>
              </a:rPr>
              <a:t> = 100 </a:t>
            </a:r>
            <a:r>
              <a:rPr lang="en-US" dirty="0" err="1" smtClean="0">
                <a:solidFill>
                  <a:srgbClr val="800000"/>
                </a:solidFill>
                <a:sym typeface="Wingdings"/>
              </a:rPr>
              <a:t>kbs</a:t>
            </a:r>
            <a:endParaRPr lang="en-US" dirty="0" smtClean="0">
              <a:solidFill>
                <a:srgbClr val="800000"/>
              </a:solidFill>
              <a:sym typeface="Wingdings"/>
            </a:endParaRPr>
          </a:p>
          <a:p>
            <a:pPr lvl="1"/>
            <a:r>
              <a:rPr lang="en-US" dirty="0" smtClean="0">
                <a:solidFill>
                  <a:srgbClr val="800000"/>
                </a:solidFill>
                <a:sym typeface="Wingdings"/>
              </a:rPr>
              <a:t>Bit time </a:t>
            </a:r>
            <a:r>
              <a:rPr lang="en-US" i="1" dirty="0" smtClean="0">
                <a:solidFill>
                  <a:srgbClr val="800000"/>
                </a:solidFill>
                <a:sym typeface="Wingdings"/>
              </a:rPr>
              <a:t>T</a:t>
            </a:r>
            <a:r>
              <a:rPr lang="en-US" i="1" baseline="-25000" dirty="0" smtClean="0">
                <a:solidFill>
                  <a:srgbClr val="800000"/>
                </a:solidFill>
                <a:sym typeface="Wingdings"/>
              </a:rPr>
              <a:t>b</a:t>
            </a:r>
            <a:r>
              <a:rPr lang="en-US" dirty="0" smtClean="0">
                <a:solidFill>
                  <a:srgbClr val="800000"/>
                </a:solidFill>
                <a:sym typeface="Wingdings"/>
              </a:rPr>
              <a:t> = 1/100 × 10</a:t>
            </a:r>
            <a:r>
              <a:rPr lang="en-US" baseline="30000" dirty="0" smtClean="0">
                <a:solidFill>
                  <a:srgbClr val="800000"/>
                </a:solidFill>
                <a:sym typeface="Wingdings"/>
              </a:rPr>
              <a:t>3</a:t>
            </a:r>
            <a:r>
              <a:rPr lang="en-US" dirty="0" smtClean="0">
                <a:solidFill>
                  <a:srgbClr val="800000"/>
                </a:solidFill>
                <a:sym typeface="Wingdings"/>
              </a:rPr>
              <a:t> = 10 </a:t>
            </a:r>
            <a:r>
              <a:rPr lang="en-US" dirty="0" err="1" smtClean="0">
                <a:solidFill>
                  <a:srgbClr val="800000"/>
                </a:solidFill>
                <a:sym typeface="Wingdings"/>
              </a:rPr>
              <a:t>μs</a:t>
            </a:r>
            <a:endParaRPr lang="en-US" dirty="0" smtClean="0">
              <a:solidFill>
                <a:srgbClr val="800000"/>
              </a:solidFill>
              <a:sym typeface="Wingdings"/>
            </a:endParaRPr>
          </a:p>
          <a:p>
            <a:pPr lvl="1"/>
            <a:r>
              <a:rPr lang="en-US" i="1" dirty="0" err="1" smtClean="0"/>
              <a:t>T</a:t>
            </a:r>
            <a:r>
              <a:rPr lang="en-US" i="1" baseline="-25000" dirty="0" err="1" smtClean="0"/>
              <a:t>c</a:t>
            </a:r>
            <a:r>
              <a:rPr lang="en-US" dirty="0" smtClean="0"/>
              <a:t> </a:t>
            </a:r>
            <a:r>
              <a:rPr lang="en-US" dirty="0"/>
              <a:t>&gt;&gt; </a:t>
            </a:r>
            <a:r>
              <a:rPr lang="en-US" i="1" dirty="0" smtClean="0"/>
              <a:t>T</a:t>
            </a:r>
            <a:r>
              <a:rPr lang="en-US" i="1" baseline="-25000" dirty="0" smtClean="0"/>
              <a:t>b</a:t>
            </a:r>
            <a:r>
              <a:rPr lang="en-US" dirty="0" smtClean="0"/>
              <a:t>? 70 </a:t>
            </a:r>
            <a:r>
              <a:rPr lang="en-US" dirty="0" err="1" smtClean="0"/>
              <a:t>ms</a:t>
            </a:r>
            <a:r>
              <a:rPr lang="en-US" dirty="0" smtClean="0"/>
              <a:t> &gt;&gt; </a:t>
            </a:r>
            <a:r>
              <a:rPr lang="en-US" dirty="0" smtClean="0">
                <a:solidFill>
                  <a:srgbClr val="800000"/>
                </a:solidFill>
                <a:sym typeface="Wingdings"/>
              </a:rPr>
              <a:t>10 </a:t>
            </a:r>
            <a:r>
              <a:rPr lang="en-US" dirty="0" err="1" smtClean="0">
                <a:solidFill>
                  <a:srgbClr val="800000"/>
                </a:solidFill>
                <a:sym typeface="Wingdings"/>
              </a:rPr>
              <a:t>μs</a:t>
            </a:r>
            <a:r>
              <a:rPr lang="en-US" dirty="0" smtClean="0">
                <a:solidFill>
                  <a:srgbClr val="800000"/>
                </a:solidFill>
                <a:sym typeface="Wingdings"/>
              </a:rPr>
              <a:t>?</a:t>
            </a:r>
          </a:p>
          <a:p>
            <a:pPr lvl="1"/>
            <a:r>
              <a:rPr lang="en-US" dirty="0" smtClean="0">
                <a:solidFill>
                  <a:srgbClr val="800000"/>
                </a:solidFill>
                <a:sym typeface="Wingdings"/>
              </a:rPr>
              <a:t>True, so </a:t>
            </a:r>
            <a:r>
              <a:rPr lang="en-US" i="1" dirty="0" smtClean="0">
                <a:solidFill>
                  <a:srgbClr val="800000"/>
                </a:solidFill>
                <a:sym typeface="Wingdings"/>
              </a:rPr>
              <a:t>slow fading</a:t>
            </a:r>
            <a:endParaRPr lang="en-US" dirty="0" smtClean="0">
              <a:solidFill>
                <a:srgbClr val="800000"/>
              </a:solidFill>
              <a:sym typeface="Wingdings"/>
            </a:endParaRP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32</a:t>
            </a:fld>
            <a:endParaRPr lang="en-US" sz="1200" dirty="0">
              <a:latin typeface="Times New Roman"/>
              <a:cs typeface="Times New Roman"/>
            </a:endParaRPr>
          </a:p>
        </p:txBody>
      </p:sp>
    </p:spTree>
    <p:extLst>
      <p:ext uri="{BB962C8B-B14F-4D97-AF65-F5344CB8AC3E}">
        <p14:creationId xmlns:p14="http://schemas.microsoft.com/office/powerpoint/2010/main" val="11036186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fading</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Multipath fading</a:t>
            </a:r>
          </a:p>
          <a:p>
            <a:pPr lvl="1"/>
            <a:r>
              <a:rPr lang="en-US" dirty="0" smtClean="0"/>
              <a:t>Multiple signals arrive at the receiver</a:t>
            </a:r>
          </a:p>
          <a:p>
            <a:pPr lvl="1"/>
            <a:r>
              <a:rPr lang="en-US" dirty="0" smtClean="0"/>
              <a:t>Coherence bandwidth </a:t>
            </a:r>
            <a:r>
              <a:rPr lang="en-US" i="1" dirty="0" err="1" smtClean="0"/>
              <a:t>B</a:t>
            </a:r>
            <a:r>
              <a:rPr lang="en-US" i="1" baseline="-25000" dirty="0" err="1" smtClean="0"/>
              <a:t>c</a:t>
            </a:r>
            <a:r>
              <a:rPr lang="en-US" dirty="0" smtClean="0"/>
              <a:t> characterizes multipath</a:t>
            </a:r>
          </a:p>
          <a:p>
            <a:pPr lvl="2"/>
            <a:r>
              <a:rPr lang="en-US" dirty="0" smtClean="0"/>
              <a:t>Bandwidth over which the channel response remains relatively constant</a:t>
            </a:r>
          </a:p>
          <a:p>
            <a:pPr lvl="2"/>
            <a:r>
              <a:rPr lang="en-US" dirty="0" smtClean="0"/>
              <a:t>Related to delay spread, the spread in time of the arrivals of multipath signals</a:t>
            </a:r>
          </a:p>
          <a:p>
            <a:pPr lvl="1"/>
            <a:r>
              <a:rPr lang="en-US" dirty="0" smtClean="0"/>
              <a:t>Signal bandwidth </a:t>
            </a:r>
            <a:r>
              <a:rPr lang="en-US" i="1" dirty="0" err="1" smtClean="0"/>
              <a:t>B</a:t>
            </a:r>
            <a:r>
              <a:rPr lang="en-US" i="1" baseline="-25000" dirty="0" err="1" smtClean="0"/>
              <a:t>s</a:t>
            </a:r>
            <a:r>
              <a:rPr lang="en-US" dirty="0" smtClean="0"/>
              <a:t> is proportional to the bit rate</a:t>
            </a:r>
          </a:p>
          <a:p>
            <a:pPr lvl="1"/>
            <a:r>
              <a:rPr lang="en-US" dirty="0" smtClean="0"/>
              <a:t>If </a:t>
            </a:r>
            <a:r>
              <a:rPr lang="en-US" i="1" dirty="0" err="1" smtClean="0"/>
              <a:t>B</a:t>
            </a:r>
            <a:r>
              <a:rPr lang="en-US" i="1" baseline="-25000" dirty="0" err="1" smtClean="0"/>
              <a:t>c</a:t>
            </a:r>
            <a:r>
              <a:rPr lang="en-US" dirty="0" smtClean="0"/>
              <a:t> &gt;&gt; </a:t>
            </a:r>
            <a:r>
              <a:rPr lang="en-US" i="1" dirty="0" err="1" smtClean="0"/>
              <a:t>B</a:t>
            </a:r>
            <a:r>
              <a:rPr lang="en-US" i="1" baseline="-25000" dirty="0" err="1" smtClean="0"/>
              <a:t>s</a:t>
            </a:r>
            <a:r>
              <a:rPr lang="en-US" dirty="0" smtClean="0"/>
              <a:t>, then </a:t>
            </a:r>
            <a:r>
              <a:rPr lang="en-US" i="1" dirty="0" smtClean="0"/>
              <a:t>flat fading</a:t>
            </a:r>
          </a:p>
          <a:p>
            <a:pPr lvl="2"/>
            <a:r>
              <a:rPr lang="en-US" dirty="0" smtClean="0"/>
              <a:t>The signal bandwidth fits well within the channel bandwidth</a:t>
            </a:r>
          </a:p>
          <a:p>
            <a:pPr lvl="1"/>
            <a:r>
              <a:rPr lang="en-US" dirty="0" smtClean="0"/>
              <a:t>Otherwise, </a:t>
            </a:r>
            <a:r>
              <a:rPr lang="en-US" i="1" dirty="0" smtClean="0"/>
              <a:t>frequency selective fading</a:t>
            </a:r>
          </a:p>
          <a:p>
            <a:pPr rtl="0" eaLnBrk="1" latinLnBrk="0" hangingPunct="1"/>
            <a:r>
              <a:rPr lang="en-US" sz="3200" kern="1200" dirty="0" smtClean="0">
                <a:solidFill>
                  <a:schemeClr val="tx1"/>
                </a:solidFill>
                <a:effectLst/>
                <a:latin typeface="Times New Roman"/>
                <a:ea typeface="+mn-ea"/>
                <a:cs typeface="Times New Roman"/>
              </a:rPr>
              <a:t>Example 6.11: </a:t>
            </a:r>
            <a:r>
              <a:rPr lang="en-US" sz="3200" i="1" kern="1200" dirty="0" err="1" smtClean="0">
                <a:solidFill>
                  <a:schemeClr val="tx1"/>
                </a:solidFill>
                <a:effectLst/>
                <a:latin typeface="Times New Roman"/>
                <a:ea typeface="+mn-ea"/>
                <a:cs typeface="Times New Roman"/>
              </a:rPr>
              <a:t>B</a:t>
            </a:r>
            <a:r>
              <a:rPr lang="en-US" sz="3200" i="1" kern="1200" baseline="-25000" dirty="0" err="1" smtClean="0">
                <a:solidFill>
                  <a:schemeClr val="tx1"/>
                </a:solidFill>
                <a:effectLst/>
                <a:latin typeface="Times New Roman"/>
                <a:ea typeface="+mn-ea"/>
                <a:cs typeface="Times New Roman"/>
              </a:rPr>
              <a:t>c</a:t>
            </a:r>
            <a:r>
              <a:rPr lang="en-US" sz="3200" i="1" kern="1200" dirty="0" smtClean="0">
                <a:solidFill>
                  <a:schemeClr val="tx1"/>
                </a:solidFill>
                <a:effectLst/>
                <a:latin typeface="Times New Roman"/>
                <a:ea typeface="+mn-ea"/>
                <a:cs typeface="Times New Roman"/>
              </a:rPr>
              <a:t> </a:t>
            </a:r>
            <a:r>
              <a:rPr lang="en-US" sz="3200" kern="1200" dirty="0" smtClean="0">
                <a:solidFill>
                  <a:schemeClr val="tx1"/>
                </a:solidFill>
                <a:effectLst/>
              </a:rPr>
              <a:t>= 150 kHz, bit rate </a:t>
            </a:r>
            <a:r>
              <a:rPr lang="en-US" sz="3200" i="1" kern="1200" dirty="0" err="1" smtClean="0">
                <a:solidFill>
                  <a:schemeClr val="tx1"/>
                </a:solidFill>
                <a:effectLst/>
              </a:rPr>
              <a:t>r</a:t>
            </a:r>
            <a:r>
              <a:rPr lang="en-US" sz="3200" i="1" kern="1200" baseline="-25000" dirty="0" err="1" smtClean="0">
                <a:solidFill>
                  <a:schemeClr val="tx1"/>
                </a:solidFill>
                <a:effectLst/>
              </a:rPr>
              <a:t>b</a:t>
            </a:r>
            <a:r>
              <a:rPr lang="en-US" sz="3200" kern="1200" dirty="0" smtClean="0">
                <a:solidFill>
                  <a:schemeClr val="tx1"/>
                </a:solidFill>
                <a:effectLst/>
              </a:rPr>
              <a:t> = 100 </a:t>
            </a:r>
            <a:r>
              <a:rPr lang="en-US" sz="3200" kern="1200" dirty="0" err="1" smtClean="0">
                <a:solidFill>
                  <a:schemeClr val="tx1"/>
                </a:solidFill>
                <a:effectLst/>
              </a:rPr>
              <a:t>kbs</a:t>
            </a:r>
            <a:endParaRPr lang="en-US" sz="3200" dirty="0" smtClean="0">
              <a:effectLst/>
            </a:endParaRPr>
          </a:p>
          <a:p>
            <a:pPr lvl="1"/>
            <a:r>
              <a:rPr lang="en-US" sz="2800" dirty="0" smtClean="0"/>
              <a:t>Assume signal bandwidth</a:t>
            </a:r>
            <a:r>
              <a:rPr lang="en-US" sz="2800" i="1" dirty="0" smtClean="0"/>
              <a:t> </a:t>
            </a:r>
            <a:r>
              <a:rPr lang="en-US" sz="2800" i="1" dirty="0" err="1" smtClean="0"/>
              <a:t>B</a:t>
            </a:r>
            <a:r>
              <a:rPr lang="en-US" sz="2800" i="1" baseline="-25000" dirty="0" err="1" smtClean="0"/>
              <a:t>s</a:t>
            </a:r>
            <a:r>
              <a:rPr lang="en-US" sz="2800" i="1" dirty="0" smtClean="0"/>
              <a:t> ≈ </a:t>
            </a:r>
            <a:r>
              <a:rPr lang="en-US" i="1" dirty="0" err="1" smtClean="0"/>
              <a:t>r</a:t>
            </a:r>
            <a:r>
              <a:rPr lang="en-US" i="1" baseline="-25000" dirty="0" err="1" smtClean="0"/>
              <a:t>b</a:t>
            </a:r>
            <a:r>
              <a:rPr lang="en-US" dirty="0" smtClean="0"/>
              <a:t>, </a:t>
            </a:r>
            <a:r>
              <a:rPr lang="en-US" i="1" dirty="0" err="1" smtClean="0"/>
              <a:t>B</a:t>
            </a:r>
            <a:r>
              <a:rPr lang="en-US" i="1" baseline="-25000" dirty="0" err="1" smtClean="0"/>
              <a:t>s</a:t>
            </a:r>
            <a:r>
              <a:rPr lang="en-US" i="1" dirty="0" smtClean="0"/>
              <a:t> = </a:t>
            </a:r>
            <a:r>
              <a:rPr lang="en-US" sz="2800" i="1" dirty="0" smtClean="0"/>
              <a:t>100 kHz</a:t>
            </a:r>
            <a:endParaRPr lang="en-US" sz="2800" i="1" kern="1200" dirty="0" smtClean="0">
              <a:solidFill>
                <a:schemeClr val="tx1"/>
              </a:solidFill>
              <a:effectLst/>
              <a:latin typeface="Times New Roman"/>
              <a:ea typeface="+mn-ea"/>
              <a:cs typeface="Times New Roman"/>
            </a:endParaRPr>
          </a:p>
          <a:p>
            <a:pPr lvl="1"/>
            <a:r>
              <a:rPr lang="en-US" sz="2800" i="1" kern="1200" dirty="0" err="1" smtClean="0">
                <a:solidFill>
                  <a:schemeClr val="tx1"/>
                </a:solidFill>
                <a:effectLst/>
                <a:latin typeface="Times New Roman"/>
                <a:ea typeface="+mn-ea"/>
                <a:cs typeface="Times New Roman"/>
              </a:rPr>
              <a:t>B</a:t>
            </a:r>
            <a:r>
              <a:rPr lang="en-US" sz="2800" i="1" kern="1200" baseline="-25000" dirty="0" err="1" smtClean="0">
                <a:solidFill>
                  <a:schemeClr val="tx1"/>
                </a:solidFill>
                <a:effectLst/>
                <a:latin typeface="Times New Roman"/>
                <a:ea typeface="+mn-ea"/>
                <a:cs typeface="Times New Roman"/>
              </a:rPr>
              <a:t>c</a:t>
            </a:r>
            <a:r>
              <a:rPr lang="en-US" sz="2800" kern="1200" dirty="0" smtClean="0">
                <a:solidFill>
                  <a:schemeClr val="tx1"/>
                </a:solidFill>
                <a:effectLst/>
                <a:latin typeface="Times New Roman"/>
                <a:ea typeface="+mn-ea"/>
                <a:cs typeface="Times New Roman"/>
              </a:rPr>
              <a:t> &gt;&gt; </a:t>
            </a:r>
            <a:r>
              <a:rPr lang="en-US" sz="2800" i="1" kern="1200" dirty="0" err="1" smtClean="0">
                <a:solidFill>
                  <a:schemeClr val="tx1"/>
                </a:solidFill>
                <a:effectLst/>
                <a:latin typeface="Times New Roman"/>
                <a:ea typeface="+mn-ea"/>
                <a:cs typeface="Times New Roman"/>
              </a:rPr>
              <a:t>B</a:t>
            </a:r>
            <a:r>
              <a:rPr lang="en-US" sz="2800" i="1" kern="1200" baseline="-25000" dirty="0" err="1" smtClean="0">
                <a:solidFill>
                  <a:schemeClr val="tx1"/>
                </a:solidFill>
                <a:effectLst/>
                <a:latin typeface="Times New Roman"/>
                <a:ea typeface="+mn-ea"/>
                <a:cs typeface="Times New Roman"/>
              </a:rPr>
              <a:t>s</a:t>
            </a:r>
            <a:r>
              <a:rPr lang="en-US" sz="2800" kern="1200" dirty="0" smtClean="0">
                <a:solidFill>
                  <a:schemeClr val="tx1"/>
                </a:solidFill>
                <a:effectLst/>
                <a:latin typeface="Times New Roman"/>
                <a:ea typeface="+mn-ea"/>
                <a:cs typeface="Times New Roman"/>
              </a:rPr>
              <a:t>? 150 kHz &gt;&gt;</a:t>
            </a:r>
            <a:r>
              <a:rPr lang="en-US" sz="2800" i="1" kern="1200" dirty="0" smtClean="0">
                <a:solidFill>
                  <a:schemeClr val="tx1"/>
                </a:solidFill>
                <a:effectLst/>
                <a:latin typeface="Times New Roman"/>
                <a:ea typeface="+mn-ea"/>
                <a:cs typeface="Times New Roman"/>
              </a:rPr>
              <a:t> </a:t>
            </a:r>
            <a:r>
              <a:rPr lang="en-US" sz="2800" kern="1200" dirty="0" smtClean="0">
                <a:solidFill>
                  <a:schemeClr val="tx1"/>
                </a:solidFill>
                <a:effectLst/>
                <a:latin typeface="Times New Roman"/>
                <a:ea typeface="+mn-ea"/>
                <a:cs typeface="Times New Roman"/>
              </a:rPr>
              <a:t>100 kHz?</a:t>
            </a:r>
          </a:p>
          <a:p>
            <a:pPr lvl="1"/>
            <a:r>
              <a:rPr lang="en-US" dirty="0" smtClean="0"/>
              <a:t>Using a factor of 10 for “&gt;&gt;”, 150 kHz is not more than 10 ×100 kHz</a:t>
            </a:r>
            <a:endParaRPr lang="en-US" dirty="0" smtClean="0">
              <a:effectLst/>
            </a:endParaRPr>
          </a:p>
          <a:p>
            <a:pPr lvl="1"/>
            <a:r>
              <a:rPr lang="en-US" sz="2800" kern="1200" dirty="0" smtClean="0">
                <a:solidFill>
                  <a:schemeClr val="tx1"/>
                </a:solidFill>
                <a:effectLst/>
              </a:rPr>
              <a:t>Fals</a:t>
            </a:r>
            <a:r>
              <a:rPr lang="en-US" sz="2800" i="1" kern="1200" dirty="0" smtClean="0">
                <a:solidFill>
                  <a:schemeClr val="tx1"/>
                </a:solidFill>
                <a:effectLst/>
                <a:latin typeface="Times New Roman"/>
                <a:ea typeface="+mn-ea"/>
                <a:cs typeface="Times New Roman"/>
              </a:rPr>
              <a:t>e, </a:t>
            </a:r>
            <a:r>
              <a:rPr lang="en-US" sz="2800" kern="1200" dirty="0" smtClean="0">
                <a:solidFill>
                  <a:schemeClr val="tx1"/>
                </a:solidFill>
                <a:effectLst/>
                <a:latin typeface="Times New Roman"/>
                <a:ea typeface="+mn-ea"/>
                <a:cs typeface="Times New Roman"/>
              </a:rPr>
              <a:t>so </a:t>
            </a:r>
            <a:r>
              <a:rPr lang="en-US" sz="2800" i="1" kern="1200" dirty="0" smtClean="0">
                <a:solidFill>
                  <a:schemeClr val="tx1"/>
                </a:solidFill>
                <a:effectLst/>
                <a:latin typeface="Times New Roman"/>
                <a:ea typeface="+mn-ea"/>
                <a:cs typeface="Times New Roman"/>
              </a:rPr>
              <a:t>frequency selective fading</a:t>
            </a:r>
            <a:endParaRPr lang="en-US" dirty="0" smtClean="0">
              <a:effectLst/>
            </a:endParaRPr>
          </a:p>
          <a:p>
            <a:pPr lvl="1"/>
            <a:endParaRPr lang="en-US" dirty="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33</a:t>
            </a:fld>
            <a:endParaRPr lang="en-US" sz="1200" dirty="0">
              <a:latin typeface="Times New Roman"/>
              <a:cs typeface="Times New Roman"/>
            </a:endParaRPr>
          </a:p>
        </p:txBody>
      </p:sp>
    </p:spTree>
    <p:extLst>
      <p:ext uri="{BB962C8B-B14F-4D97-AF65-F5344CB8AC3E}">
        <p14:creationId xmlns:p14="http://schemas.microsoft.com/office/powerpoint/2010/main" val="31245516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5.8 </a:t>
            </a:r>
            <a:r>
              <a:rPr lang="en-US" dirty="0"/>
              <a:t>Flat and Frequency Selective Fading</a:t>
            </a:r>
          </a:p>
        </p:txBody>
      </p:sp>
      <p:pic>
        <p:nvPicPr>
          <p:cNvPr id="2" name="Picture Placeholder 1" descr="Ch06fig14.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l="-4072" r="-4072"/>
          <a:stretch>
            <a:fillRect/>
          </a:stretch>
        </p:blipFill>
        <p:spPr/>
      </p:pic>
      <p:sp>
        <p:nvSpPr>
          <p:cNvPr id="6" name="Text Placeholder 5"/>
          <p:cNvSpPr>
            <a:spLocks noGrp="1"/>
          </p:cNvSpPr>
          <p:nvPr>
            <p:ph type="body" sz="half" idx="2"/>
          </p:nvPr>
        </p:nvSpPr>
        <p:spPr/>
        <p:txBody>
          <a:bodyPr/>
          <a:lstStyle/>
          <a:p>
            <a:endParaRPr lang="en-US"/>
          </a:p>
        </p:txBody>
      </p:sp>
      <p:sp>
        <p:nvSpPr>
          <p:cNvPr id="8"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34</a:t>
            </a:fld>
            <a:endParaRPr lang="en-US" sz="1200" dirty="0">
              <a:latin typeface="Times New Roman"/>
              <a:cs typeface="Times New Roman"/>
            </a:endParaRPr>
          </a:p>
        </p:txBody>
      </p:sp>
      <p:pic>
        <p:nvPicPr>
          <p:cNvPr id="3" name="Picture 2" descr="5_8_flat_and_frequency_selective_fading.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5"/>
            <a:ext cx="457200" cy="457200"/>
          </a:xfrm>
          <a:prstGeom prst="rect">
            <a:avLst/>
          </a:prstGeom>
        </p:spPr>
      </p:pic>
    </p:spTree>
    <p:extLst>
      <p:ext uri="{BB962C8B-B14F-4D97-AF65-F5344CB8AC3E}">
        <p14:creationId xmlns:p14="http://schemas.microsoft.com/office/powerpoint/2010/main" val="16629737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normAutofit fontScale="90000"/>
          </a:bodyPr>
          <a:lstStyle/>
          <a:p>
            <a:r>
              <a:rPr lang="en-US" dirty="0" smtClean="0"/>
              <a:t>Channel correction Mechanisms</a:t>
            </a:r>
            <a:endParaRPr lang="en-US" dirty="0"/>
          </a:p>
        </p:txBody>
      </p:sp>
      <p:sp>
        <p:nvSpPr>
          <p:cNvPr id="196611" name="Rectangle 3"/>
          <p:cNvSpPr>
            <a:spLocks noGrp="1" noChangeArrowheads="1"/>
          </p:cNvSpPr>
          <p:nvPr>
            <p:ph idx="1"/>
          </p:nvPr>
        </p:nvSpPr>
        <p:spPr/>
        <p:txBody>
          <a:bodyPr/>
          <a:lstStyle/>
          <a:p>
            <a:r>
              <a:rPr lang="en-US" dirty="0"/>
              <a:t>Forward error </a:t>
            </a:r>
            <a:r>
              <a:rPr lang="en-US" dirty="0" smtClean="0"/>
              <a:t>correction</a:t>
            </a:r>
            <a:endParaRPr lang="en-US" dirty="0"/>
          </a:p>
          <a:p>
            <a:r>
              <a:rPr lang="en-US" dirty="0"/>
              <a:t>Adaptive </a:t>
            </a:r>
            <a:r>
              <a:rPr lang="en-US" dirty="0" smtClean="0"/>
              <a:t>equalization</a:t>
            </a:r>
          </a:p>
          <a:p>
            <a:r>
              <a:rPr lang="en-US" dirty="0" smtClean="0"/>
              <a:t>Adaptive modulation and coding</a:t>
            </a:r>
            <a:endParaRPr lang="en-US" dirty="0"/>
          </a:p>
          <a:p>
            <a:r>
              <a:rPr lang="en-US" dirty="0"/>
              <a:t>Diversity </a:t>
            </a:r>
            <a:r>
              <a:rPr lang="en-US" dirty="0" smtClean="0"/>
              <a:t>techniques and MIMO</a:t>
            </a:r>
          </a:p>
          <a:p>
            <a:r>
              <a:rPr lang="en-US" dirty="0" smtClean="0"/>
              <a:t>OFDM</a:t>
            </a:r>
          </a:p>
          <a:p>
            <a:r>
              <a:rPr lang="en-US" dirty="0" smtClean="0"/>
              <a:t>Spread </a:t>
            </a:r>
            <a:r>
              <a:rPr lang="en-US" dirty="0" err="1" smtClean="0"/>
              <a:t>sprectrum</a:t>
            </a:r>
            <a:endParaRPr lang="en-US" dirty="0" smtClean="0"/>
          </a:p>
          <a:p>
            <a:r>
              <a:rPr lang="en-US" dirty="0" smtClean="0"/>
              <a:t>Bandwidth expansion</a:t>
            </a:r>
            <a:endParaRPr lang="en-US" dirty="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35</a:t>
            </a:fld>
            <a:endParaRPr lang="en-US" sz="1200" dirty="0">
              <a:latin typeface="Times New Roman"/>
              <a:cs typeface="Times New Roman"/>
            </a:endParaRPr>
          </a:p>
        </p:txBody>
      </p:sp>
    </p:spTree>
    <p:extLst>
      <p:ext uri="{BB962C8B-B14F-4D97-AF65-F5344CB8AC3E}">
        <p14:creationId xmlns:p14="http://schemas.microsoft.com/office/powerpoint/2010/main" val="36918600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normAutofit fontScale="90000"/>
          </a:bodyPr>
          <a:lstStyle/>
          <a:p>
            <a:r>
              <a:rPr lang="en-US" dirty="0"/>
              <a:t>Forward Error Correction</a:t>
            </a:r>
          </a:p>
        </p:txBody>
      </p:sp>
      <p:sp>
        <p:nvSpPr>
          <p:cNvPr id="197635" name="Rectangle 3"/>
          <p:cNvSpPr>
            <a:spLocks noGrp="1" noChangeArrowheads="1"/>
          </p:cNvSpPr>
          <p:nvPr>
            <p:ph idx="1"/>
          </p:nvPr>
        </p:nvSpPr>
        <p:spPr/>
        <p:txBody>
          <a:bodyPr/>
          <a:lstStyle/>
          <a:p>
            <a:r>
              <a:rPr lang="en-US" sz="2800" dirty="0"/>
              <a:t>Transmitter adds error-correcting code to data block</a:t>
            </a:r>
          </a:p>
          <a:p>
            <a:pPr lvl="1"/>
            <a:r>
              <a:rPr lang="en-US" sz="2400" dirty="0"/>
              <a:t>Code is a function of the data bits</a:t>
            </a:r>
          </a:p>
          <a:p>
            <a:r>
              <a:rPr lang="en-US" sz="2800" dirty="0"/>
              <a:t>Receiver calculates error-correcting code from incoming data bits</a:t>
            </a:r>
          </a:p>
          <a:p>
            <a:pPr lvl="1"/>
            <a:r>
              <a:rPr lang="en-US" sz="2400" dirty="0"/>
              <a:t>If calculated code matches incoming code, no error occurred</a:t>
            </a:r>
          </a:p>
          <a:p>
            <a:pPr lvl="1"/>
            <a:r>
              <a:rPr lang="en-US" sz="2400" dirty="0"/>
              <a:t>If error-correcting codes </a:t>
            </a:r>
            <a:r>
              <a:rPr lang="en-US" sz="2400" dirty="0" smtClean="0"/>
              <a:t>don</a:t>
            </a:r>
            <a:r>
              <a:rPr lang="en-US" sz="2400" dirty="0" smtClean="0">
                <a:latin typeface="Arial"/>
              </a:rPr>
              <a:t>’</a:t>
            </a:r>
            <a:r>
              <a:rPr lang="en-US" sz="2400" dirty="0" smtClean="0"/>
              <a:t>t </a:t>
            </a:r>
            <a:r>
              <a:rPr lang="en-US" sz="2400" dirty="0"/>
              <a:t>match, receiver attempts to determine bits in error and </a:t>
            </a:r>
            <a:r>
              <a:rPr lang="en-US" sz="2400" dirty="0" smtClean="0"/>
              <a:t>correct</a:t>
            </a:r>
          </a:p>
          <a:p>
            <a:r>
              <a:rPr lang="en-US" sz="2800" dirty="0" smtClean="0"/>
              <a:t>Subject of Chapter 10</a:t>
            </a:r>
            <a:endParaRPr lang="en-US" dirty="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36</a:t>
            </a:fld>
            <a:endParaRPr lang="en-US" sz="1200" dirty="0">
              <a:latin typeface="Times New Roman"/>
              <a:cs typeface="Times New Roman"/>
            </a:endParaRPr>
          </a:p>
        </p:txBody>
      </p:sp>
    </p:spTree>
    <p:extLst>
      <p:ext uri="{BB962C8B-B14F-4D97-AF65-F5344CB8AC3E}">
        <p14:creationId xmlns:p14="http://schemas.microsoft.com/office/powerpoint/2010/main" val="42731106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lstStyle/>
          <a:p>
            <a:r>
              <a:rPr lang="en-US" dirty="0" smtClean="0"/>
              <a:t>5.15 </a:t>
            </a:r>
            <a:r>
              <a:rPr lang="en-US" dirty="0"/>
              <a:t>Forward Error Correction Process</a:t>
            </a:r>
          </a:p>
        </p:txBody>
      </p:sp>
      <p:sp>
        <p:nvSpPr>
          <p:cNvPr id="6" name="Text Placeholder 5"/>
          <p:cNvSpPr>
            <a:spLocks noGrp="1"/>
          </p:cNvSpPr>
          <p:nvPr>
            <p:ph type="body" sz="half" idx="2"/>
          </p:nvPr>
        </p:nvSpPr>
        <p:spPr/>
        <p:txBody>
          <a:bodyPr/>
          <a:lstStyle/>
          <a:p>
            <a:endParaRPr lang="en-US"/>
          </a:p>
        </p:txBody>
      </p:sp>
      <p:pic>
        <p:nvPicPr>
          <p:cNvPr id="5" name="Picture 4" descr="Ch10fig05.ep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13" y="164354"/>
            <a:ext cx="8890000" cy="5735484"/>
          </a:xfrm>
          <a:prstGeom prst="rect">
            <a:avLst/>
          </a:prstGeom>
        </p:spPr>
      </p:pic>
      <p:sp>
        <p:nvSpPr>
          <p:cNvPr id="8"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37</a:t>
            </a:fld>
            <a:endParaRPr lang="en-US" sz="1200" dirty="0">
              <a:latin typeface="Times New Roman"/>
              <a:cs typeface="Times New Roman"/>
            </a:endParaRPr>
          </a:p>
        </p:txBody>
      </p:sp>
      <p:pic>
        <p:nvPicPr>
          <p:cNvPr id="2" name="Picture 1" descr="5_15_forward_error_correction_process.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5"/>
            <a:ext cx="457200" cy="457200"/>
          </a:xfrm>
          <a:prstGeom prst="rect">
            <a:avLst/>
          </a:prstGeom>
        </p:spPr>
      </p:pic>
    </p:spTree>
    <p:extLst>
      <p:ext uri="{BB962C8B-B14F-4D97-AF65-F5344CB8AC3E}">
        <p14:creationId xmlns:p14="http://schemas.microsoft.com/office/powerpoint/2010/main" val="26064249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dirty="0"/>
              <a:t>Adaptive Equalization</a:t>
            </a:r>
          </a:p>
        </p:txBody>
      </p:sp>
      <p:sp>
        <p:nvSpPr>
          <p:cNvPr id="198659" name="Rectangle 3"/>
          <p:cNvSpPr>
            <a:spLocks noGrp="1" noChangeArrowheads="1"/>
          </p:cNvSpPr>
          <p:nvPr>
            <p:ph idx="1"/>
          </p:nvPr>
        </p:nvSpPr>
        <p:spPr/>
        <p:txBody>
          <a:bodyPr/>
          <a:lstStyle/>
          <a:p>
            <a:pPr>
              <a:lnSpc>
                <a:spcPct val="90000"/>
              </a:lnSpc>
            </a:pPr>
            <a:r>
              <a:rPr lang="en-US" sz="2800" dirty="0"/>
              <a:t>Can be applied to transmissions that carry analog or digital information</a:t>
            </a:r>
          </a:p>
          <a:p>
            <a:pPr lvl="1">
              <a:lnSpc>
                <a:spcPct val="90000"/>
              </a:lnSpc>
            </a:pPr>
            <a:r>
              <a:rPr lang="en-US" sz="2400" dirty="0"/>
              <a:t>Analog voice or video</a:t>
            </a:r>
          </a:p>
          <a:p>
            <a:pPr lvl="1">
              <a:lnSpc>
                <a:spcPct val="90000"/>
              </a:lnSpc>
            </a:pPr>
            <a:r>
              <a:rPr lang="en-US" sz="2400" dirty="0"/>
              <a:t>Digital data, digitized voice or video</a:t>
            </a:r>
          </a:p>
          <a:p>
            <a:pPr>
              <a:lnSpc>
                <a:spcPct val="90000"/>
              </a:lnSpc>
            </a:pPr>
            <a:r>
              <a:rPr lang="en-US" sz="2800" dirty="0"/>
              <a:t>Used to combat </a:t>
            </a:r>
            <a:r>
              <a:rPr lang="en-US" sz="2800" dirty="0" err="1"/>
              <a:t>intersymbol</a:t>
            </a:r>
            <a:r>
              <a:rPr lang="en-US" sz="2800" dirty="0"/>
              <a:t> interference</a:t>
            </a:r>
          </a:p>
          <a:p>
            <a:pPr>
              <a:lnSpc>
                <a:spcPct val="90000"/>
              </a:lnSpc>
            </a:pPr>
            <a:r>
              <a:rPr lang="en-US" sz="2800" dirty="0"/>
              <a:t>Involves gathering dispersed symbol energy back into its original time interval</a:t>
            </a:r>
          </a:p>
          <a:p>
            <a:pPr>
              <a:lnSpc>
                <a:spcPct val="90000"/>
              </a:lnSpc>
            </a:pPr>
            <a:r>
              <a:rPr lang="en-US" sz="2800" dirty="0"/>
              <a:t>Techniques</a:t>
            </a:r>
          </a:p>
          <a:p>
            <a:pPr lvl="1">
              <a:lnSpc>
                <a:spcPct val="90000"/>
              </a:lnSpc>
            </a:pPr>
            <a:r>
              <a:rPr lang="en-US" sz="2400" dirty="0"/>
              <a:t>Lumped analog circuits</a:t>
            </a:r>
          </a:p>
          <a:p>
            <a:pPr lvl="1">
              <a:lnSpc>
                <a:spcPct val="90000"/>
              </a:lnSpc>
            </a:pPr>
            <a:r>
              <a:rPr lang="en-US" sz="2400" dirty="0"/>
              <a:t>Sophisticated digital signal processing </a:t>
            </a:r>
            <a:r>
              <a:rPr lang="en-US" sz="2400" dirty="0" smtClean="0"/>
              <a:t>algorithms</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38</a:t>
            </a:fld>
            <a:endParaRPr lang="en-US" sz="1200" dirty="0">
              <a:latin typeface="Times New Roman"/>
              <a:cs typeface="Times New Roman"/>
            </a:endParaRPr>
          </a:p>
        </p:txBody>
      </p:sp>
    </p:spTree>
    <p:extLst>
      <p:ext uri="{BB962C8B-B14F-4D97-AF65-F5344CB8AC3E}">
        <p14:creationId xmlns:p14="http://schemas.microsoft.com/office/powerpoint/2010/main" val="15617357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normAutofit/>
          </a:bodyPr>
          <a:lstStyle/>
          <a:p>
            <a:r>
              <a:rPr lang="en-US" dirty="0"/>
              <a:t>Diversity </a:t>
            </a:r>
            <a:r>
              <a:rPr lang="en-US" dirty="0" smtClean="0"/>
              <a:t>Techniques</a:t>
            </a:r>
            <a:endParaRPr lang="en-US" dirty="0"/>
          </a:p>
        </p:txBody>
      </p:sp>
      <p:sp>
        <p:nvSpPr>
          <p:cNvPr id="199683" name="Rectangle 3"/>
          <p:cNvSpPr>
            <a:spLocks noGrp="1" noChangeArrowheads="1"/>
          </p:cNvSpPr>
          <p:nvPr>
            <p:ph idx="1"/>
          </p:nvPr>
        </p:nvSpPr>
        <p:spPr>
          <a:xfrm>
            <a:off x="457200" y="1299384"/>
            <a:ext cx="8229600" cy="4525963"/>
          </a:xfrm>
        </p:spPr>
        <p:txBody>
          <a:bodyPr>
            <a:noAutofit/>
          </a:bodyPr>
          <a:lstStyle/>
          <a:p>
            <a:pPr>
              <a:lnSpc>
                <a:spcPct val="90000"/>
              </a:lnSpc>
            </a:pPr>
            <a:r>
              <a:rPr lang="en-US" sz="2800" dirty="0"/>
              <a:t>Diversity is based on the fact that individual channels experience independent fading events</a:t>
            </a:r>
          </a:p>
          <a:p>
            <a:pPr>
              <a:lnSpc>
                <a:spcPct val="90000"/>
              </a:lnSpc>
            </a:pPr>
            <a:r>
              <a:rPr lang="en-US" sz="2800" dirty="0"/>
              <a:t>Space diversity – techniques involving physical transmission </a:t>
            </a:r>
            <a:r>
              <a:rPr lang="en-US" sz="2800" dirty="0" smtClean="0"/>
              <a:t>path, spacing antennas</a:t>
            </a:r>
            <a:endParaRPr lang="en-US" sz="2800" dirty="0"/>
          </a:p>
          <a:p>
            <a:pPr>
              <a:lnSpc>
                <a:spcPct val="90000"/>
              </a:lnSpc>
            </a:pPr>
            <a:r>
              <a:rPr lang="en-US" sz="2800" dirty="0"/>
              <a:t>Frequency diversity – techniques where the signal is spread out over a larger frequency bandwidth or carried on multiple frequency carriers</a:t>
            </a:r>
          </a:p>
          <a:p>
            <a:pPr>
              <a:lnSpc>
                <a:spcPct val="90000"/>
              </a:lnSpc>
            </a:pPr>
            <a:r>
              <a:rPr lang="en-US" sz="2800" dirty="0"/>
              <a:t>Time diversity – techniques aimed at spreading the data out over </a:t>
            </a:r>
            <a:r>
              <a:rPr lang="en-US" sz="2800" dirty="0" smtClean="0"/>
              <a:t>time</a:t>
            </a:r>
          </a:p>
          <a:p>
            <a:pPr>
              <a:lnSpc>
                <a:spcPct val="90000"/>
              </a:lnSpc>
            </a:pPr>
            <a:r>
              <a:rPr lang="en-US" sz="2800" dirty="0" smtClean="0"/>
              <a:t>Use</a:t>
            </a:r>
            <a:r>
              <a:rPr lang="en-US" sz="2800" baseline="0" dirty="0" smtClean="0"/>
              <a:t> of diversity</a:t>
            </a:r>
          </a:p>
          <a:p>
            <a:pPr lvl="1">
              <a:lnSpc>
                <a:spcPct val="90000"/>
              </a:lnSpc>
            </a:pPr>
            <a:r>
              <a:rPr lang="en-US" sz="2400" dirty="0" smtClean="0"/>
              <a:t>Selection diversity – select the best signal</a:t>
            </a:r>
          </a:p>
          <a:p>
            <a:pPr lvl="1">
              <a:lnSpc>
                <a:spcPct val="90000"/>
              </a:lnSpc>
            </a:pPr>
            <a:r>
              <a:rPr lang="en-US" sz="2400" dirty="0" smtClean="0"/>
              <a:t>Combining</a:t>
            </a:r>
            <a:r>
              <a:rPr lang="en-US" sz="2400" baseline="0" dirty="0" smtClean="0"/>
              <a:t> diversity – combine the signals</a:t>
            </a:r>
            <a:endParaRPr lang="en-US" sz="2400" dirty="0" smtClean="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39</a:t>
            </a:fld>
            <a:endParaRPr lang="en-US" sz="1200" dirty="0">
              <a:latin typeface="Times New Roman"/>
              <a:cs typeface="Times New Roman"/>
            </a:endParaRPr>
          </a:p>
        </p:txBody>
      </p:sp>
    </p:spTree>
    <p:extLst>
      <p:ext uri="{BB962C8B-B14F-4D97-AF65-F5344CB8AC3E}">
        <p14:creationId xmlns:p14="http://schemas.microsoft.com/office/powerpoint/2010/main" val="42905270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Spectrum</a:t>
            </a:r>
            <a:r>
              <a:rPr lang="en-US" baseline="0" dirty="0" smtClean="0"/>
              <a:t> considerations</a:t>
            </a:r>
            <a:endParaRPr lang="en-US" dirty="0"/>
          </a:p>
        </p:txBody>
      </p:sp>
      <p:sp>
        <p:nvSpPr>
          <p:cNvPr id="3" name="Content Placeholder 2"/>
          <p:cNvSpPr>
            <a:spLocks noGrp="1"/>
          </p:cNvSpPr>
          <p:nvPr>
            <p:ph idx="1"/>
          </p:nvPr>
        </p:nvSpPr>
        <p:spPr/>
        <p:txBody>
          <a:bodyPr/>
          <a:lstStyle/>
          <a:p>
            <a:pPr lvl="0"/>
            <a:r>
              <a:rPr lang="en-US" dirty="0" smtClean="0"/>
              <a:t>Industrial</a:t>
            </a:r>
            <a:r>
              <a:rPr lang="en-US" baseline="0" dirty="0" smtClean="0"/>
              <a:t>, Scientific, and Medical (ISM) bands</a:t>
            </a:r>
          </a:p>
          <a:p>
            <a:pPr lvl="1"/>
            <a:r>
              <a:rPr lang="en-US" dirty="0" smtClean="0"/>
              <a:t>Can be used without a license</a:t>
            </a:r>
          </a:p>
          <a:p>
            <a:pPr lvl="1"/>
            <a:r>
              <a:rPr lang="en-US" dirty="0" smtClean="0"/>
              <a:t>As long as power and spread spectrum regulations are followed</a:t>
            </a:r>
          </a:p>
          <a:p>
            <a:r>
              <a:rPr lang="en-US" dirty="0" smtClean="0"/>
              <a:t>ISM bands are used for</a:t>
            </a:r>
          </a:p>
          <a:p>
            <a:pPr lvl="1"/>
            <a:r>
              <a:rPr lang="en-US" dirty="0" smtClean="0"/>
              <a:t>WLANs</a:t>
            </a:r>
          </a:p>
          <a:p>
            <a:pPr lvl="1"/>
            <a:r>
              <a:rPr lang="en-US" dirty="0" smtClean="0"/>
              <a:t>Wireless Personal Area networks</a:t>
            </a:r>
          </a:p>
          <a:p>
            <a:pPr lvl="1"/>
            <a:r>
              <a:rPr lang="en-US" dirty="0" smtClean="0"/>
              <a:t>Internet of Things</a:t>
            </a:r>
          </a:p>
          <a:p>
            <a:endParaRPr lang="en-US" dirty="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4</a:t>
            </a:fld>
            <a:endParaRPr lang="en-US" sz="1200" dirty="0">
              <a:latin typeface="Times New Roman"/>
              <a:cs typeface="Times New Roman"/>
            </a:endParaRPr>
          </a:p>
        </p:txBody>
      </p:sp>
    </p:spTree>
    <p:extLst>
      <p:ext uri="{BB962C8B-B14F-4D97-AF65-F5344CB8AC3E}">
        <p14:creationId xmlns:p14="http://schemas.microsoft.com/office/powerpoint/2010/main" val="410894000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MULTIPLE INPUT MULTIPLE OUTPUT (MIMO) ANTENNAS</a:t>
            </a:r>
          </a:p>
        </p:txBody>
      </p:sp>
      <p:sp>
        <p:nvSpPr>
          <p:cNvPr id="3" name="Content Placeholder 2"/>
          <p:cNvSpPr>
            <a:spLocks noGrp="1"/>
          </p:cNvSpPr>
          <p:nvPr>
            <p:ph idx="1"/>
          </p:nvPr>
        </p:nvSpPr>
        <p:spPr/>
        <p:txBody>
          <a:bodyPr>
            <a:normAutofit fontScale="92500" lnSpcReduction="20000"/>
          </a:bodyPr>
          <a:lstStyle/>
          <a:p>
            <a:r>
              <a:rPr lang="en-US" dirty="0" smtClean="0"/>
              <a:t>Use antenna arrays for</a:t>
            </a:r>
          </a:p>
          <a:p>
            <a:pPr lvl="1"/>
            <a:r>
              <a:rPr lang="en-US" dirty="0" smtClean="0"/>
              <a:t>Diversity – different signals from different antennas</a:t>
            </a:r>
          </a:p>
          <a:p>
            <a:pPr lvl="1"/>
            <a:r>
              <a:rPr lang="en-US" dirty="0" smtClean="0"/>
              <a:t>Multiple streams – parallel data streams</a:t>
            </a:r>
          </a:p>
          <a:p>
            <a:pPr lvl="1"/>
            <a:r>
              <a:rPr lang="en-US" dirty="0" smtClean="0"/>
              <a:t>Beamforming – directional antennas</a:t>
            </a:r>
          </a:p>
          <a:p>
            <a:pPr lvl="1"/>
            <a:r>
              <a:rPr lang="en-US" dirty="0" smtClean="0"/>
              <a:t>Multi-user MIMO – directional beams to multiple simultaneous users</a:t>
            </a:r>
          </a:p>
          <a:p>
            <a:r>
              <a:rPr lang="en-US" dirty="0" smtClean="0"/>
              <a:t>Modern systems</a:t>
            </a:r>
          </a:p>
          <a:p>
            <a:pPr lvl="1"/>
            <a:r>
              <a:rPr lang="en-US" dirty="0" smtClean="0"/>
              <a:t>4 × 4 (4 transmitter and 4 </a:t>
            </a:r>
            <a:r>
              <a:rPr lang="en-US" dirty="0" err="1" smtClean="0"/>
              <a:t>reciever</a:t>
            </a:r>
            <a:r>
              <a:rPr lang="en-US" dirty="0" smtClean="0"/>
              <a:t> antennas)</a:t>
            </a:r>
          </a:p>
          <a:p>
            <a:pPr lvl="1"/>
            <a:r>
              <a:rPr lang="en-US" dirty="0" smtClean="0"/>
              <a:t>8 × 8</a:t>
            </a:r>
          </a:p>
          <a:p>
            <a:pPr lvl="1"/>
            <a:r>
              <a:rPr lang="en-US" dirty="0" smtClean="0"/>
              <a:t>Two dimensional arrays of 64 antennas</a:t>
            </a:r>
          </a:p>
          <a:p>
            <a:pPr lvl="1"/>
            <a:r>
              <a:rPr lang="en-US" dirty="0" smtClean="0"/>
              <a:t>Future: Massive MIMO with many more antennas</a:t>
            </a:r>
          </a:p>
        </p:txBody>
      </p:sp>
      <p:sp>
        <p:nvSpPr>
          <p:cNvPr id="6"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40</a:t>
            </a:fld>
            <a:endParaRPr lang="en-US" sz="1200" dirty="0">
              <a:latin typeface="Times New Roman"/>
              <a:cs typeface="Times New Roman"/>
            </a:endParaRPr>
          </a:p>
        </p:txBody>
      </p:sp>
    </p:spTree>
    <p:extLst>
      <p:ext uri="{BB962C8B-B14F-4D97-AF65-F5344CB8AC3E}">
        <p14:creationId xmlns:p14="http://schemas.microsoft.com/office/powerpoint/2010/main" val="41657154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5.9 </a:t>
            </a:r>
            <a:r>
              <a:rPr lang="en-US" dirty="0"/>
              <a:t>Four Uses of MIMO</a:t>
            </a:r>
          </a:p>
        </p:txBody>
      </p:sp>
      <p:pic>
        <p:nvPicPr>
          <p:cNvPr id="2" name="Picture Placeholder 1" descr="Ch06fig18.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l="-12095" r="-12095"/>
          <a:stretch>
            <a:fillRect/>
          </a:stretch>
        </p:blipFill>
        <p:spPr/>
      </p:pic>
      <p:sp>
        <p:nvSpPr>
          <p:cNvPr id="6" name="Text Placeholder 5"/>
          <p:cNvSpPr>
            <a:spLocks noGrp="1"/>
          </p:cNvSpPr>
          <p:nvPr>
            <p:ph type="body" sz="half" idx="2"/>
          </p:nvPr>
        </p:nvSpPr>
        <p:spPr/>
        <p:txBody>
          <a:bodyPr/>
          <a:lstStyle/>
          <a:p>
            <a:endParaRPr lang="en-US"/>
          </a:p>
        </p:txBody>
      </p:sp>
      <p:sp>
        <p:nvSpPr>
          <p:cNvPr id="8"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41</a:t>
            </a:fld>
            <a:endParaRPr lang="en-US" sz="1200" dirty="0">
              <a:latin typeface="Times New Roman"/>
              <a:cs typeface="Times New Roman"/>
            </a:endParaRPr>
          </a:p>
        </p:txBody>
      </p:sp>
      <p:pic>
        <p:nvPicPr>
          <p:cNvPr id="3" name="Picture 2" descr="5_9_four_uses_of_mimo.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5"/>
            <a:ext cx="457200" cy="457200"/>
          </a:xfrm>
          <a:prstGeom prst="rect">
            <a:avLst/>
          </a:prstGeom>
        </p:spPr>
      </p:pic>
    </p:spTree>
    <p:extLst>
      <p:ext uri="{BB962C8B-B14F-4D97-AF65-F5344CB8AC3E}">
        <p14:creationId xmlns:p14="http://schemas.microsoft.com/office/powerpoint/2010/main" val="1458898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Adaptive modulation and coding (AMC)</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modulation process formats the signal to best transmit bits</a:t>
            </a:r>
          </a:p>
          <a:p>
            <a:pPr lvl="1"/>
            <a:r>
              <a:rPr lang="en-US" dirty="0" smtClean="0"/>
              <a:t>To overcome noise</a:t>
            </a:r>
          </a:p>
          <a:p>
            <a:pPr lvl="1"/>
            <a:r>
              <a:rPr lang="en-US" dirty="0" smtClean="0"/>
              <a:t>To transmit as many bits as possible</a:t>
            </a:r>
          </a:p>
          <a:p>
            <a:r>
              <a:rPr lang="en-US" dirty="0" smtClean="0"/>
              <a:t>Coding detects and corrects errors</a:t>
            </a:r>
          </a:p>
          <a:p>
            <a:r>
              <a:rPr lang="en-US" dirty="0" smtClean="0"/>
              <a:t>AMC adapts to channel conditions</a:t>
            </a:r>
          </a:p>
          <a:p>
            <a:pPr lvl="1"/>
            <a:r>
              <a:rPr lang="en-US" dirty="0" smtClean="0"/>
              <a:t>100’s of times per second</a:t>
            </a:r>
          </a:p>
          <a:p>
            <a:pPr lvl="1"/>
            <a:r>
              <a:rPr lang="en-US" dirty="0" smtClean="0"/>
              <a:t>Measures channel conditions </a:t>
            </a:r>
          </a:p>
          <a:p>
            <a:pPr lvl="1"/>
            <a:r>
              <a:rPr lang="en-US" dirty="0" smtClean="0"/>
              <a:t>Sends messages between transmitter and receiver to coordinate changes</a:t>
            </a:r>
          </a:p>
          <a:p>
            <a:endParaRPr lang="en-US" dirty="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42</a:t>
            </a:fld>
            <a:endParaRPr lang="en-US" sz="1200" dirty="0">
              <a:latin typeface="Times New Roman"/>
              <a:cs typeface="Times New Roman"/>
            </a:endParaRPr>
          </a:p>
        </p:txBody>
      </p:sp>
    </p:spTree>
    <p:extLst>
      <p:ext uri="{BB962C8B-B14F-4D97-AF65-F5344CB8AC3E}">
        <p14:creationId xmlns:p14="http://schemas.microsoft.com/office/powerpoint/2010/main" val="92942770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Bandwidth expansion</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 signal can only provide a limited bps/Hz</a:t>
            </a:r>
          </a:p>
          <a:p>
            <a:pPr lvl="1"/>
            <a:r>
              <a:rPr lang="en-US" dirty="0" smtClean="0"/>
              <a:t>More bandwidth is needed</a:t>
            </a:r>
          </a:p>
          <a:p>
            <a:r>
              <a:rPr lang="en-US" dirty="0" smtClean="0"/>
              <a:t>Carrier aggregation</a:t>
            </a:r>
          </a:p>
          <a:p>
            <a:pPr lvl="1"/>
            <a:r>
              <a:rPr lang="en-US" dirty="0" smtClean="0"/>
              <a:t>Combine multiple channels</a:t>
            </a:r>
          </a:p>
          <a:p>
            <a:pPr lvl="2"/>
            <a:r>
              <a:rPr lang="en-US" dirty="0" smtClean="0"/>
              <a:t>Example: Fourth-generation LTE combines third-generation carriers </a:t>
            </a:r>
          </a:p>
          <a:p>
            <a:r>
              <a:rPr lang="en-US" dirty="0" smtClean="0"/>
              <a:t>Frequency reuse</a:t>
            </a:r>
          </a:p>
          <a:p>
            <a:pPr lvl="1"/>
            <a:r>
              <a:rPr lang="en-US" dirty="0" smtClean="0"/>
              <a:t>Limit propagation range to an area</a:t>
            </a:r>
          </a:p>
          <a:p>
            <a:pPr lvl="1"/>
            <a:r>
              <a:rPr lang="en-US" dirty="0" smtClean="0"/>
              <a:t>Use the same frequencies again when sufficiently far away</a:t>
            </a:r>
          </a:p>
          <a:p>
            <a:pPr lvl="1"/>
            <a:r>
              <a:rPr lang="en-US" dirty="0" smtClean="0"/>
              <a:t>Use large coverage areas (macro cells) and smaller coverage areas (outdoor picocells or relays and indoor femtocells)</a:t>
            </a:r>
          </a:p>
          <a:p>
            <a:r>
              <a:rPr lang="en-US" dirty="0" smtClean="0"/>
              <a:t>Millimeter wave (</a:t>
            </a:r>
            <a:r>
              <a:rPr lang="en-US" dirty="0" err="1" smtClean="0"/>
              <a:t>mmWave</a:t>
            </a:r>
            <a:r>
              <a:rPr lang="en-US" dirty="0" smtClean="0"/>
              <a:t>)</a:t>
            </a:r>
          </a:p>
          <a:p>
            <a:pPr lvl="1"/>
            <a:r>
              <a:rPr lang="en-US" dirty="0" smtClean="0"/>
              <a:t>Higher carrier frequencies have more bandwidth available</a:t>
            </a:r>
          </a:p>
          <a:p>
            <a:pPr lvl="1"/>
            <a:r>
              <a:rPr lang="en-US" dirty="0" smtClean="0"/>
              <a:t>30 to 300 GHz bands with millimeter wavelengths</a:t>
            </a:r>
          </a:p>
          <a:p>
            <a:pPr lvl="1"/>
            <a:r>
              <a:rPr lang="en-US" dirty="0" smtClean="0"/>
              <a:t>Yet these are expensive to use and have problems with obstructions</a:t>
            </a:r>
          </a:p>
          <a:p>
            <a:endParaRPr lang="en-US" dirty="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43</a:t>
            </a:fld>
            <a:endParaRPr lang="en-US" sz="1200" dirty="0">
              <a:latin typeface="Times New Roman"/>
              <a:cs typeface="Times New Roman"/>
            </a:endParaRPr>
          </a:p>
        </p:txBody>
      </p:sp>
    </p:spTree>
    <p:extLst>
      <p:ext uri="{BB962C8B-B14F-4D97-AF65-F5344CB8AC3E}">
        <p14:creationId xmlns:p14="http://schemas.microsoft.com/office/powerpoint/2010/main" val="7864803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Figure 14.14 </a:t>
            </a:r>
            <a:r>
              <a:rPr lang="en-US" dirty="0" smtClean="0"/>
              <a:t>LTE Carrier </a:t>
            </a:r>
            <a:r>
              <a:rPr lang="en-US" dirty="0"/>
              <a:t>Aggregation</a:t>
            </a:r>
          </a:p>
        </p:txBody>
      </p:sp>
      <p:sp>
        <p:nvSpPr>
          <p:cNvPr id="6" name="Text Placeholder 5"/>
          <p:cNvSpPr>
            <a:spLocks noGrp="1"/>
          </p:cNvSpPr>
          <p:nvPr>
            <p:ph type="body" sz="half" idx="2"/>
          </p:nvPr>
        </p:nvSpPr>
        <p:spPr/>
        <p:txBody>
          <a:bodyPr/>
          <a:lstStyle/>
          <a:p>
            <a:endParaRPr lang="en-US" dirty="0"/>
          </a:p>
        </p:txBody>
      </p:sp>
      <p:pic>
        <p:nvPicPr>
          <p:cNvPr id="8" name="Picture Placeholder 7" descr="Ch14fig14.eps"/>
          <p:cNvPicPr>
            <a:picLocks noGrp="1" noChangeAspect="1"/>
          </p:cNvPicPr>
          <p:nvPr>
            <p:ph type="pic" idx="1"/>
          </p:nvPr>
        </p:nvPicPr>
        <p:blipFill>
          <a:blip r:embed="rId2">
            <a:extLst>
              <a:ext uri="{28A0092B-C50C-407E-A947-70E740481C1C}">
                <a14:useLocalDpi xmlns:a14="http://schemas.microsoft.com/office/drawing/2010/main" val="0"/>
              </a:ext>
            </a:extLst>
          </a:blip>
          <a:srcRect l="-57065" r="-57065"/>
          <a:stretch>
            <a:fillRect/>
          </a:stretch>
        </p:blipFill>
        <p:spPr/>
      </p:pic>
      <p:sp>
        <p:nvSpPr>
          <p:cNvPr id="9"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44</a:t>
            </a:fld>
            <a:endParaRPr lang="en-US" sz="1200" dirty="0">
              <a:latin typeface="Times New Roman"/>
              <a:cs typeface="Times New Roman"/>
            </a:endParaRPr>
          </a:p>
        </p:txBody>
      </p:sp>
    </p:spTree>
    <p:extLst>
      <p:ext uri="{BB962C8B-B14F-4D97-AF65-F5344CB8AC3E}">
        <p14:creationId xmlns:p14="http://schemas.microsoft.com/office/powerpoint/2010/main" val="40834661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p:txBody>
          <a:bodyPr>
            <a:normAutofit fontScale="90000"/>
          </a:bodyPr>
          <a:lstStyle/>
          <a:p>
            <a:r>
              <a:rPr lang="en-US" dirty="0" smtClean="0"/>
              <a:t>signal </a:t>
            </a:r>
            <a:r>
              <a:rPr lang="en-US" dirty="0"/>
              <a:t>Encoding Techniques</a:t>
            </a:r>
          </a:p>
        </p:txBody>
      </p:sp>
      <p:sp>
        <p:nvSpPr>
          <p:cNvPr id="192515" name="Rectangle 3"/>
          <p:cNvSpPr>
            <a:spLocks noGrp="1" noChangeArrowheads="1"/>
          </p:cNvSpPr>
          <p:nvPr>
            <p:ph idx="1"/>
          </p:nvPr>
        </p:nvSpPr>
        <p:spPr/>
        <p:txBody>
          <a:bodyPr/>
          <a:lstStyle/>
          <a:p>
            <a:r>
              <a:rPr lang="en-US" dirty="0"/>
              <a:t>Digital data to analog signal</a:t>
            </a:r>
          </a:p>
          <a:p>
            <a:pPr lvl="1"/>
            <a:r>
              <a:rPr lang="en-US" dirty="0"/>
              <a:t>Amplitude-shift keying (ASK)</a:t>
            </a:r>
          </a:p>
          <a:p>
            <a:pPr lvl="2"/>
            <a:r>
              <a:rPr lang="en-US" dirty="0"/>
              <a:t>Amplitude difference of carrier frequency</a:t>
            </a:r>
          </a:p>
          <a:p>
            <a:pPr lvl="1"/>
            <a:r>
              <a:rPr lang="en-US" dirty="0"/>
              <a:t>Frequency-shift keying (FSK)</a:t>
            </a:r>
          </a:p>
          <a:p>
            <a:pPr lvl="2"/>
            <a:r>
              <a:rPr lang="en-US" dirty="0"/>
              <a:t>Frequency difference near carrier frequency</a:t>
            </a:r>
          </a:p>
          <a:p>
            <a:pPr lvl="1"/>
            <a:r>
              <a:rPr lang="en-US" dirty="0"/>
              <a:t>Phase-shift keying (PSK)</a:t>
            </a:r>
          </a:p>
          <a:p>
            <a:pPr lvl="2"/>
            <a:r>
              <a:rPr lang="en-US" dirty="0"/>
              <a:t>Phase of carrier signal shifted</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45</a:t>
            </a:fld>
            <a:endParaRPr lang="en-US" sz="1200" dirty="0">
              <a:latin typeface="Times New Roman"/>
              <a:cs typeface="Times New Roman"/>
            </a:endParaRPr>
          </a:p>
        </p:txBody>
      </p:sp>
    </p:spTree>
    <p:extLst>
      <p:ext uri="{BB962C8B-B14F-4D97-AF65-F5344CB8AC3E}">
        <p14:creationId xmlns:p14="http://schemas.microsoft.com/office/powerpoint/2010/main" val="133898574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5.10 </a:t>
            </a:r>
            <a:r>
              <a:rPr lang="en-US" dirty="0"/>
              <a:t>Modulation of Analog Signals for Digital Data</a:t>
            </a:r>
          </a:p>
        </p:txBody>
      </p:sp>
      <p:pic>
        <p:nvPicPr>
          <p:cNvPr id="2" name="Picture Placeholder 1" descr="Ch07fig02.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l="-18230" r="-18230"/>
          <a:stretch>
            <a:fillRect/>
          </a:stretch>
        </p:blipFill>
        <p:spPr/>
      </p:pic>
      <p:sp>
        <p:nvSpPr>
          <p:cNvPr id="6" name="Text Placeholder 5"/>
          <p:cNvSpPr>
            <a:spLocks noGrp="1"/>
          </p:cNvSpPr>
          <p:nvPr>
            <p:ph type="body" sz="half" idx="2"/>
          </p:nvPr>
        </p:nvSpPr>
        <p:spPr/>
        <p:txBody>
          <a:bodyPr/>
          <a:lstStyle/>
          <a:p>
            <a:endParaRPr lang="en-US"/>
          </a:p>
        </p:txBody>
      </p:sp>
      <p:sp>
        <p:nvSpPr>
          <p:cNvPr id="8"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46</a:t>
            </a:fld>
            <a:endParaRPr lang="en-US" sz="1200" dirty="0">
              <a:latin typeface="Times New Roman"/>
              <a:cs typeface="Times New Roman"/>
            </a:endParaRPr>
          </a:p>
        </p:txBody>
      </p:sp>
      <p:pic>
        <p:nvPicPr>
          <p:cNvPr id="3" name="Picture 2" descr="5_10_modulation_of_analog_signals_for_digital_data.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5"/>
            <a:ext cx="457200" cy="457200"/>
          </a:xfrm>
          <a:prstGeom prst="rect">
            <a:avLst/>
          </a:prstGeom>
        </p:spPr>
      </p:pic>
    </p:spTree>
    <p:extLst>
      <p:ext uri="{BB962C8B-B14F-4D97-AF65-F5344CB8AC3E}">
        <p14:creationId xmlns:p14="http://schemas.microsoft.com/office/powerpoint/2010/main" val="22839746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p:nvPr>
        </p:nvSpPr>
        <p:spPr/>
        <p:txBody>
          <a:bodyPr/>
          <a:lstStyle/>
          <a:p>
            <a:r>
              <a:rPr lang="en-US" dirty="0"/>
              <a:t>Amplitude-Shift Keying</a:t>
            </a:r>
          </a:p>
        </p:txBody>
      </p:sp>
      <p:sp>
        <p:nvSpPr>
          <p:cNvPr id="194563" name="Rectangle 3"/>
          <p:cNvSpPr>
            <a:spLocks noGrp="1" noChangeArrowheads="1"/>
          </p:cNvSpPr>
          <p:nvPr>
            <p:ph idx="1"/>
          </p:nvPr>
        </p:nvSpPr>
        <p:spPr/>
        <p:txBody>
          <a:bodyPr/>
          <a:lstStyle/>
          <a:p>
            <a:pPr>
              <a:lnSpc>
                <a:spcPct val="90000"/>
              </a:lnSpc>
            </a:pPr>
            <a:r>
              <a:rPr lang="en-US" sz="2800" dirty="0"/>
              <a:t>One binary digit represented by presence of carrier, at constant amplitude</a:t>
            </a:r>
          </a:p>
          <a:p>
            <a:pPr>
              <a:lnSpc>
                <a:spcPct val="90000"/>
              </a:lnSpc>
            </a:pPr>
            <a:r>
              <a:rPr lang="en-US" sz="2800" dirty="0"/>
              <a:t>Other binary digit represented by absence of </a:t>
            </a:r>
            <a:r>
              <a:rPr lang="en-US" sz="2800" dirty="0" smtClean="0"/>
              <a:t>carrier</a:t>
            </a:r>
          </a:p>
          <a:p>
            <a:pPr>
              <a:lnSpc>
                <a:spcPct val="90000"/>
              </a:lnSpc>
            </a:pPr>
            <a:endParaRPr lang="en-US" sz="2800" dirty="0"/>
          </a:p>
          <a:p>
            <a:pPr>
              <a:lnSpc>
                <a:spcPct val="90000"/>
              </a:lnSpc>
            </a:pPr>
            <a:endParaRPr lang="en-US" sz="2800" dirty="0" smtClean="0"/>
          </a:p>
          <a:p>
            <a:pPr>
              <a:lnSpc>
                <a:spcPct val="90000"/>
              </a:lnSpc>
            </a:pPr>
            <a:endParaRPr lang="en-US" sz="2800" dirty="0"/>
          </a:p>
          <a:p>
            <a:pPr marL="914400" lvl="2" indent="0">
              <a:lnSpc>
                <a:spcPct val="90000"/>
              </a:lnSpc>
              <a:buNone/>
            </a:pPr>
            <a:endParaRPr lang="en-US" sz="2000" dirty="0"/>
          </a:p>
          <a:p>
            <a:pPr lvl="2">
              <a:lnSpc>
                <a:spcPct val="90000"/>
              </a:lnSpc>
            </a:pPr>
            <a:r>
              <a:rPr lang="en-US" sz="2000" dirty="0"/>
              <a:t>where the carrier signal is </a:t>
            </a:r>
            <a:r>
              <a:rPr lang="en-US" sz="2000" i="1" dirty="0" err="1"/>
              <a:t>A</a:t>
            </a:r>
            <a:r>
              <a:rPr lang="en-US" sz="2000" dirty="0" err="1"/>
              <a:t>cos</a:t>
            </a:r>
            <a:r>
              <a:rPr lang="en-US" sz="2000" dirty="0"/>
              <a:t>(2</a:t>
            </a:r>
            <a:r>
              <a:rPr lang="en-US" sz="2000" dirty="0">
                <a:cs typeface="Times New Roman" charset="0"/>
              </a:rPr>
              <a:t>π</a:t>
            </a:r>
            <a:r>
              <a:rPr lang="en-US" sz="2000" i="1" dirty="0" err="1"/>
              <a:t>f</a:t>
            </a:r>
            <a:r>
              <a:rPr lang="en-US" sz="2000" i="1" baseline="-25000" dirty="0" err="1"/>
              <a:t>c</a:t>
            </a:r>
            <a:r>
              <a:rPr lang="en-US" sz="2000" i="1" dirty="0" err="1"/>
              <a:t>t</a:t>
            </a:r>
            <a:r>
              <a:rPr lang="en-US" sz="2000" dirty="0"/>
              <a:t>)						</a:t>
            </a:r>
          </a:p>
        </p:txBody>
      </p:sp>
      <p:graphicFrame>
        <p:nvGraphicFramePr>
          <p:cNvPr id="194564" name="Object 4"/>
          <p:cNvGraphicFramePr>
            <a:graphicFrameLocks noChangeAspect="1"/>
          </p:cNvGraphicFramePr>
          <p:nvPr>
            <p:extLst>
              <p:ext uri="{D42A27DB-BD31-4B8C-83A1-F6EECF244321}">
                <p14:modId xmlns:p14="http://schemas.microsoft.com/office/powerpoint/2010/main" val="2986057948"/>
              </p:ext>
            </p:extLst>
          </p:nvPr>
        </p:nvGraphicFramePr>
        <p:xfrm>
          <a:off x="2288599" y="3325534"/>
          <a:ext cx="1701800" cy="1146175"/>
        </p:xfrm>
        <a:graphic>
          <a:graphicData uri="http://schemas.openxmlformats.org/presentationml/2006/ole">
            <mc:AlternateContent xmlns:mc="http://schemas.openxmlformats.org/markup-compatibility/2006">
              <mc:Choice xmlns:v="urn:schemas-microsoft-com:vml" Requires="v">
                <p:oleObj spid="_x0000_s31868" name="Equation" r:id="rId3" imgW="583920" imgH="533160" progId="Equation.3">
                  <p:embed/>
                </p:oleObj>
              </mc:Choice>
              <mc:Fallback>
                <p:oleObj name="Equation" r:id="rId3" imgW="583920" imgH="533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8599" y="3325534"/>
                        <a:ext cx="1701800" cy="114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4565" name="Object 5"/>
          <p:cNvGraphicFramePr>
            <a:graphicFrameLocks noChangeAspect="1"/>
          </p:cNvGraphicFramePr>
          <p:nvPr>
            <p:extLst>
              <p:ext uri="{D42A27DB-BD31-4B8C-83A1-F6EECF244321}">
                <p14:modId xmlns:p14="http://schemas.microsoft.com/office/powerpoint/2010/main" val="1756116772"/>
              </p:ext>
            </p:extLst>
          </p:nvPr>
        </p:nvGraphicFramePr>
        <p:xfrm>
          <a:off x="3595688" y="3302000"/>
          <a:ext cx="2012950" cy="712788"/>
        </p:xfrm>
        <a:graphic>
          <a:graphicData uri="http://schemas.openxmlformats.org/presentationml/2006/ole">
            <mc:AlternateContent xmlns:mc="http://schemas.openxmlformats.org/markup-compatibility/2006">
              <mc:Choice xmlns:v="urn:schemas-microsoft-com:vml" Requires="v">
                <p:oleObj spid="_x0000_s31869" name="Equation" r:id="rId5" imgW="825500" imgH="292100" progId="Equation.DSMT4">
                  <p:embed/>
                </p:oleObj>
              </mc:Choice>
              <mc:Fallback>
                <p:oleObj name="Equation" r:id="rId5" imgW="825500" imgH="292100" progId="Equation.DSMT4">
                  <p:embed/>
                  <p:pic>
                    <p:nvPicPr>
                      <p:cNvPr id="0" name=""/>
                      <p:cNvPicPr>
                        <a:picLocks noChangeAspect="1" noChangeArrowheads="1"/>
                      </p:cNvPicPr>
                      <p:nvPr/>
                    </p:nvPicPr>
                    <p:blipFill>
                      <a:blip r:embed="rId6"/>
                      <a:srcRect/>
                      <a:stretch>
                        <a:fillRect/>
                      </a:stretch>
                    </p:blipFill>
                    <p:spPr bwMode="auto">
                      <a:xfrm>
                        <a:off x="3595688" y="3302000"/>
                        <a:ext cx="2012950"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4566" name="Object 6"/>
          <p:cNvGraphicFramePr>
            <a:graphicFrameLocks noChangeAspect="1"/>
          </p:cNvGraphicFramePr>
          <p:nvPr>
            <p:extLst>
              <p:ext uri="{D42A27DB-BD31-4B8C-83A1-F6EECF244321}">
                <p14:modId xmlns:p14="http://schemas.microsoft.com/office/powerpoint/2010/main" val="2199839237"/>
              </p:ext>
            </p:extLst>
          </p:nvPr>
        </p:nvGraphicFramePr>
        <p:xfrm>
          <a:off x="4446012" y="3897034"/>
          <a:ext cx="309562" cy="433387"/>
        </p:xfrm>
        <a:graphic>
          <a:graphicData uri="http://schemas.openxmlformats.org/presentationml/2006/ole">
            <mc:AlternateContent xmlns:mc="http://schemas.openxmlformats.org/markup-compatibility/2006">
              <mc:Choice xmlns:v="urn:schemas-microsoft-com:vml" Requires="v">
                <p:oleObj spid="_x0000_s31870" name="Equation" r:id="rId7" imgW="126720" imgH="177480" progId="Equation.3">
                  <p:embed/>
                </p:oleObj>
              </mc:Choice>
              <mc:Fallback>
                <p:oleObj name="Equation" r:id="rId7" imgW="126720" imgH="1774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46012" y="3897034"/>
                        <a:ext cx="309562"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4567" name="Object 7"/>
          <p:cNvGraphicFramePr>
            <a:graphicFrameLocks noChangeAspect="1"/>
          </p:cNvGraphicFramePr>
          <p:nvPr>
            <p:extLst>
              <p:ext uri="{D42A27DB-BD31-4B8C-83A1-F6EECF244321}">
                <p14:modId xmlns:p14="http://schemas.microsoft.com/office/powerpoint/2010/main" val="1964177066"/>
              </p:ext>
            </p:extLst>
          </p:nvPr>
        </p:nvGraphicFramePr>
        <p:xfrm>
          <a:off x="6052562" y="3423959"/>
          <a:ext cx="1239837" cy="495300"/>
        </p:xfrm>
        <a:graphic>
          <a:graphicData uri="http://schemas.openxmlformats.org/presentationml/2006/ole">
            <mc:AlternateContent xmlns:mc="http://schemas.openxmlformats.org/markup-compatibility/2006">
              <mc:Choice xmlns:v="urn:schemas-microsoft-com:vml" Requires="v">
                <p:oleObj spid="_x0000_s31871" name="Equation" r:id="rId9" imgW="507960" imgH="203040" progId="Equation.3">
                  <p:embed/>
                </p:oleObj>
              </mc:Choice>
              <mc:Fallback>
                <p:oleObj name="Equation" r:id="rId9" imgW="50796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52562" y="3423959"/>
                        <a:ext cx="1239837"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4568" name="Object 8"/>
          <p:cNvGraphicFramePr>
            <a:graphicFrameLocks noChangeAspect="1"/>
          </p:cNvGraphicFramePr>
          <p:nvPr>
            <p:extLst>
              <p:ext uri="{D42A27DB-BD31-4B8C-83A1-F6EECF244321}">
                <p14:modId xmlns:p14="http://schemas.microsoft.com/office/powerpoint/2010/main" val="1455753982"/>
              </p:ext>
            </p:extLst>
          </p:nvPr>
        </p:nvGraphicFramePr>
        <p:xfrm>
          <a:off x="6047799" y="3850996"/>
          <a:ext cx="1331913" cy="495300"/>
        </p:xfrm>
        <a:graphic>
          <a:graphicData uri="http://schemas.openxmlformats.org/presentationml/2006/ole">
            <mc:AlternateContent xmlns:mc="http://schemas.openxmlformats.org/markup-compatibility/2006">
              <mc:Choice xmlns:v="urn:schemas-microsoft-com:vml" Requires="v">
                <p:oleObj spid="_x0000_s31872" name="Equation" r:id="rId11" imgW="545760" imgH="203040" progId="Equation.DSMT4">
                  <p:embed/>
                </p:oleObj>
              </mc:Choice>
              <mc:Fallback>
                <p:oleObj name="Equation" r:id="rId11" imgW="545760" imgH="203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47799" y="3850996"/>
                        <a:ext cx="1331913"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47</a:t>
            </a:fld>
            <a:endParaRPr lang="en-US" sz="1200" dirty="0">
              <a:latin typeface="Times New Roman"/>
              <a:cs typeface="Times New Roman"/>
            </a:endParaRPr>
          </a:p>
        </p:txBody>
      </p:sp>
    </p:spTree>
    <p:extLst>
      <p:ext uri="{BB962C8B-B14F-4D97-AF65-F5344CB8AC3E}">
        <p14:creationId xmlns:p14="http://schemas.microsoft.com/office/powerpoint/2010/main" val="87624718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1026"/>
          <p:cNvSpPr>
            <a:spLocks noGrp="1" noChangeArrowheads="1"/>
          </p:cNvSpPr>
          <p:nvPr>
            <p:ph type="title"/>
          </p:nvPr>
        </p:nvSpPr>
        <p:spPr/>
        <p:txBody>
          <a:bodyPr/>
          <a:lstStyle/>
          <a:p>
            <a:r>
              <a:rPr lang="en-US" dirty="0"/>
              <a:t>Amplitude-Shift Keying</a:t>
            </a:r>
          </a:p>
        </p:txBody>
      </p:sp>
      <p:sp>
        <p:nvSpPr>
          <p:cNvPr id="200707" name="Rectangle 1027"/>
          <p:cNvSpPr>
            <a:spLocks noGrp="1" noChangeArrowheads="1"/>
          </p:cNvSpPr>
          <p:nvPr>
            <p:ph idx="1"/>
          </p:nvPr>
        </p:nvSpPr>
        <p:spPr/>
        <p:txBody>
          <a:bodyPr/>
          <a:lstStyle/>
          <a:p>
            <a:r>
              <a:rPr lang="en-US" dirty="0"/>
              <a:t>Susceptible to sudden gain changes</a:t>
            </a:r>
          </a:p>
          <a:p>
            <a:r>
              <a:rPr lang="en-US" dirty="0"/>
              <a:t>Inefficient modulation technique</a:t>
            </a:r>
          </a:p>
          <a:p>
            <a:r>
              <a:rPr lang="en-US" dirty="0" smtClean="0"/>
              <a:t>Used </a:t>
            </a:r>
            <a:r>
              <a:rPr lang="en-US" dirty="0"/>
              <a:t>to transmit digital data over optical fiber</a:t>
            </a:r>
          </a:p>
          <a:p>
            <a:endParaRPr lang="en-US" dirty="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48</a:t>
            </a:fld>
            <a:endParaRPr lang="en-US" sz="1200" dirty="0">
              <a:latin typeface="Times New Roman"/>
              <a:cs typeface="Times New Roman"/>
            </a:endParaRPr>
          </a:p>
        </p:txBody>
      </p:sp>
    </p:spTree>
    <p:extLst>
      <p:ext uri="{BB962C8B-B14F-4D97-AF65-F5344CB8AC3E}">
        <p14:creationId xmlns:p14="http://schemas.microsoft.com/office/powerpoint/2010/main" val="385097530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normAutofit fontScale="90000"/>
          </a:bodyPr>
          <a:lstStyle/>
          <a:p>
            <a:r>
              <a:rPr lang="en-US" dirty="0"/>
              <a:t>Binary Frequency-Shift Keying (BFSK)</a:t>
            </a:r>
          </a:p>
        </p:txBody>
      </p:sp>
      <p:sp>
        <p:nvSpPr>
          <p:cNvPr id="195587" name="Rectangle 3"/>
          <p:cNvSpPr>
            <a:spLocks noGrp="1" noChangeArrowheads="1"/>
          </p:cNvSpPr>
          <p:nvPr>
            <p:ph idx="1"/>
          </p:nvPr>
        </p:nvSpPr>
        <p:spPr/>
        <p:txBody>
          <a:bodyPr/>
          <a:lstStyle/>
          <a:p>
            <a:pPr>
              <a:lnSpc>
                <a:spcPct val="90000"/>
              </a:lnSpc>
            </a:pPr>
            <a:r>
              <a:rPr lang="en-US" sz="2800" dirty="0"/>
              <a:t>Two binary digits represented by two different frequencies near the carrier frequency</a:t>
            </a:r>
          </a:p>
          <a:p>
            <a:pPr>
              <a:lnSpc>
                <a:spcPct val="90000"/>
              </a:lnSpc>
            </a:pPr>
            <a:endParaRPr lang="en-US" sz="2800" dirty="0"/>
          </a:p>
          <a:p>
            <a:pPr>
              <a:lnSpc>
                <a:spcPct val="90000"/>
              </a:lnSpc>
            </a:pPr>
            <a:endParaRPr lang="en-US" sz="2800" dirty="0"/>
          </a:p>
          <a:p>
            <a:pPr>
              <a:lnSpc>
                <a:spcPct val="90000"/>
              </a:lnSpc>
            </a:pPr>
            <a:endParaRPr lang="en-US" sz="2800" dirty="0"/>
          </a:p>
          <a:p>
            <a:pPr marL="914400" lvl="2" indent="0">
              <a:lnSpc>
                <a:spcPct val="90000"/>
              </a:lnSpc>
              <a:buNone/>
            </a:pPr>
            <a:endParaRPr lang="en-US" sz="2000" dirty="0"/>
          </a:p>
          <a:p>
            <a:pPr lvl="2">
              <a:lnSpc>
                <a:spcPct val="90000"/>
              </a:lnSpc>
            </a:pPr>
            <a:r>
              <a:rPr lang="en-US" sz="2000" dirty="0"/>
              <a:t>where </a:t>
            </a:r>
            <a:r>
              <a:rPr lang="en-US" sz="2000" i="1" dirty="0"/>
              <a:t>f</a:t>
            </a:r>
            <a:r>
              <a:rPr lang="en-US" sz="2000" baseline="-25000" dirty="0"/>
              <a:t>1</a:t>
            </a:r>
            <a:r>
              <a:rPr lang="en-US" sz="2000" dirty="0"/>
              <a:t> and </a:t>
            </a:r>
            <a:r>
              <a:rPr lang="en-US" sz="2000" i="1" dirty="0"/>
              <a:t>f</a:t>
            </a:r>
            <a:r>
              <a:rPr lang="en-US" sz="2000" baseline="-25000" dirty="0"/>
              <a:t>2</a:t>
            </a:r>
            <a:r>
              <a:rPr lang="en-US" sz="2000" dirty="0"/>
              <a:t> are offset from carrier frequency </a:t>
            </a:r>
            <a:r>
              <a:rPr lang="en-US" sz="2000" i="1" dirty="0"/>
              <a:t>f</a:t>
            </a:r>
            <a:r>
              <a:rPr lang="en-US" sz="2000" i="1" baseline="-25000" dirty="0"/>
              <a:t>c</a:t>
            </a:r>
            <a:r>
              <a:rPr lang="en-US" sz="2000" dirty="0"/>
              <a:t> by equal but opposite </a:t>
            </a:r>
            <a:r>
              <a:rPr lang="en-US" sz="2000" dirty="0" smtClean="0"/>
              <a:t>amounts </a:t>
            </a:r>
            <a:r>
              <a:rPr lang="en-US" sz="2000" i="1" dirty="0" err="1" smtClean="0"/>
              <a:t>f</a:t>
            </a:r>
            <a:r>
              <a:rPr lang="en-US" sz="2000" i="1" baseline="-25000" dirty="0" err="1" smtClean="0"/>
              <a:t>d</a:t>
            </a:r>
            <a:endParaRPr lang="en-US" sz="2000" dirty="0"/>
          </a:p>
        </p:txBody>
      </p:sp>
      <p:graphicFrame>
        <p:nvGraphicFramePr>
          <p:cNvPr id="195588" name="Object 4"/>
          <p:cNvGraphicFramePr>
            <a:graphicFrameLocks noChangeAspect="1"/>
          </p:cNvGraphicFramePr>
          <p:nvPr>
            <p:extLst>
              <p:ext uri="{D42A27DB-BD31-4B8C-83A1-F6EECF244321}">
                <p14:modId xmlns:p14="http://schemas.microsoft.com/office/powerpoint/2010/main" val="4042861242"/>
              </p:ext>
            </p:extLst>
          </p:nvPr>
        </p:nvGraphicFramePr>
        <p:xfrm>
          <a:off x="2114718" y="2718056"/>
          <a:ext cx="1701800" cy="1146175"/>
        </p:xfrm>
        <a:graphic>
          <a:graphicData uri="http://schemas.openxmlformats.org/presentationml/2006/ole">
            <mc:AlternateContent xmlns:mc="http://schemas.openxmlformats.org/markup-compatibility/2006">
              <mc:Choice xmlns:v="urn:schemas-microsoft-com:vml" Requires="v">
                <p:oleObj spid="_x0000_s32892" name="Equation" r:id="rId3" imgW="583920" imgH="533160" progId="Equation.3">
                  <p:embed/>
                </p:oleObj>
              </mc:Choice>
              <mc:Fallback>
                <p:oleObj name="Equation" r:id="rId3" imgW="583920" imgH="533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718" y="2718056"/>
                        <a:ext cx="1701800" cy="114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5589" name="Object 5"/>
          <p:cNvGraphicFramePr>
            <a:graphicFrameLocks noChangeAspect="1"/>
          </p:cNvGraphicFramePr>
          <p:nvPr>
            <p:extLst>
              <p:ext uri="{D42A27DB-BD31-4B8C-83A1-F6EECF244321}">
                <p14:modId xmlns:p14="http://schemas.microsoft.com/office/powerpoint/2010/main" val="2121590592"/>
              </p:ext>
            </p:extLst>
          </p:nvPr>
        </p:nvGraphicFramePr>
        <p:xfrm>
          <a:off x="3419643" y="2694243"/>
          <a:ext cx="2014537" cy="712788"/>
        </p:xfrm>
        <a:graphic>
          <a:graphicData uri="http://schemas.openxmlformats.org/presentationml/2006/ole">
            <mc:AlternateContent xmlns:mc="http://schemas.openxmlformats.org/markup-compatibility/2006">
              <mc:Choice xmlns:v="urn:schemas-microsoft-com:vml" Requires="v">
                <p:oleObj spid="_x0000_s32893" name="Equation" r:id="rId5" imgW="825500" imgH="292100" progId="Equation.DSMT4">
                  <p:embed/>
                </p:oleObj>
              </mc:Choice>
              <mc:Fallback>
                <p:oleObj name="Equation" r:id="rId5" imgW="825500" imgH="292100" progId="Equation.DSMT4">
                  <p:embed/>
                  <p:pic>
                    <p:nvPicPr>
                      <p:cNvPr id="0" name=""/>
                      <p:cNvPicPr>
                        <a:picLocks noChangeAspect="1" noChangeArrowheads="1"/>
                      </p:cNvPicPr>
                      <p:nvPr/>
                    </p:nvPicPr>
                    <p:blipFill>
                      <a:blip r:embed="rId6"/>
                      <a:srcRect/>
                      <a:stretch>
                        <a:fillRect/>
                      </a:stretch>
                    </p:blipFill>
                    <p:spPr bwMode="auto">
                      <a:xfrm>
                        <a:off x="3419643" y="2694243"/>
                        <a:ext cx="2014537"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5590" name="Object 6"/>
          <p:cNvGraphicFramePr>
            <a:graphicFrameLocks noChangeAspect="1"/>
          </p:cNvGraphicFramePr>
          <p:nvPr>
            <p:extLst>
              <p:ext uri="{D42A27DB-BD31-4B8C-83A1-F6EECF244321}">
                <p14:modId xmlns:p14="http://schemas.microsoft.com/office/powerpoint/2010/main" val="3850711420"/>
              </p:ext>
            </p:extLst>
          </p:nvPr>
        </p:nvGraphicFramePr>
        <p:xfrm>
          <a:off x="3419643" y="3151443"/>
          <a:ext cx="2014537" cy="712788"/>
        </p:xfrm>
        <a:graphic>
          <a:graphicData uri="http://schemas.openxmlformats.org/presentationml/2006/ole">
            <mc:AlternateContent xmlns:mc="http://schemas.openxmlformats.org/markup-compatibility/2006">
              <mc:Choice xmlns:v="urn:schemas-microsoft-com:vml" Requires="v">
                <p:oleObj spid="_x0000_s32894" name="Equation" r:id="rId7" imgW="825500" imgH="292100" progId="Equation.DSMT4">
                  <p:embed/>
                </p:oleObj>
              </mc:Choice>
              <mc:Fallback>
                <p:oleObj name="Equation" r:id="rId7" imgW="825500" imgH="292100" progId="Equation.DSMT4">
                  <p:embed/>
                  <p:pic>
                    <p:nvPicPr>
                      <p:cNvPr id="0" name=""/>
                      <p:cNvPicPr>
                        <a:picLocks noChangeAspect="1" noChangeArrowheads="1"/>
                      </p:cNvPicPr>
                      <p:nvPr/>
                    </p:nvPicPr>
                    <p:blipFill>
                      <a:blip r:embed="rId8"/>
                      <a:srcRect/>
                      <a:stretch>
                        <a:fillRect/>
                      </a:stretch>
                    </p:blipFill>
                    <p:spPr bwMode="auto">
                      <a:xfrm>
                        <a:off x="3419643" y="3151443"/>
                        <a:ext cx="2014537" cy="712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5591" name="Object 7"/>
          <p:cNvGraphicFramePr>
            <a:graphicFrameLocks noChangeAspect="1"/>
          </p:cNvGraphicFramePr>
          <p:nvPr>
            <p:extLst>
              <p:ext uri="{D42A27DB-BD31-4B8C-83A1-F6EECF244321}">
                <p14:modId xmlns:p14="http://schemas.microsoft.com/office/powerpoint/2010/main" val="2938884254"/>
              </p:ext>
            </p:extLst>
          </p:nvPr>
        </p:nvGraphicFramePr>
        <p:xfrm>
          <a:off x="5878680" y="2816481"/>
          <a:ext cx="1239838" cy="495300"/>
        </p:xfrm>
        <a:graphic>
          <a:graphicData uri="http://schemas.openxmlformats.org/presentationml/2006/ole">
            <mc:AlternateContent xmlns:mc="http://schemas.openxmlformats.org/markup-compatibility/2006">
              <mc:Choice xmlns:v="urn:schemas-microsoft-com:vml" Requires="v">
                <p:oleObj spid="_x0000_s32895" name="Equation" r:id="rId9" imgW="507960" imgH="203040" progId="Equation.3">
                  <p:embed/>
                </p:oleObj>
              </mc:Choice>
              <mc:Fallback>
                <p:oleObj name="Equation" r:id="rId9" imgW="50796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78680" y="2816481"/>
                        <a:ext cx="123983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5592" name="Object 8"/>
          <p:cNvGraphicFramePr>
            <a:graphicFrameLocks noChangeAspect="1"/>
          </p:cNvGraphicFramePr>
          <p:nvPr>
            <p:extLst>
              <p:ext uri="{D42A27DB-BD31-4B8C-83A1-F6EECF244321}">
                <p14:modId xmlns:p14="http://schemas.microsoft.com/office/powerpoint/2010/main" val="737048198"/>
              </p:ext>
            </p:extLst>
          </p:nvPr>
        </p:nvGraphicFramePr>
        <p:xfrm>
          <a:off x="5873918" y="3243518"/>
          <a:ext cx="1331912" cy="495300"/>
        </p:xfrm>
        <a:graphic>
          <a:graphicData uri="http://schemas.openxmlformats.org/presentationml/2006/ole">
            <mc:AlternateContent xmlns:mc="http://schemas.openxmlformats.org/markup-compatibility/2006">
              <mc:Choice xmlns:v="urn:schemas-microsoft-com:vml" Requires="v">
                <p:oleObj spid="_x0000_s32896" name="Equation" r:id="rId11" imgW="545760" imgH="203040" progId="Equation.DSMT4">
                  <p:embed/>
                </p:oleObj>
              </mc:Choice>
              <mc:Fallback>
                <p:oleObj name="Equation" r:id="rId11" imgW="545760" imgH="203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73918" y="3243518"/>
                        <a:ext cx="1331912"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49</a:t>
            </a:fld>
            <a:endParaRPr lang="en-US" sz="1200" dirty="0">
              <a:latin typeface="Times New Roman"/>
              <a:cs typeface="Times New Roman"/>
            </a:endParaRPr>
          </a:p>
        </p:txBody>
      </p:sp>
    </p:spTree>
    <p:extLst>
      <p:ext uri="{BB962C8B-B14F-4D97-AF65-F5344CB8AC3E}">
        <p14:creationId xmlns:p14="http://schemas.microsoft.com/office/powerpoint/2010/main" val="15231188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dirty="0"/>
              <a:t>Propagation Modes</a:t>
            </a:r>
          </a:p>
        </p:txBody>
      </p:sp>
      <p:sp>
        <p:nvSpPr>
          <p:cNvPr id="149507" name="Rectangle 3"/>
          <p:cNvSpPr>
            <a:spLocks noGrp="1" noChangeArrowheads="1"/>
          </p:cNvSpPr>
          <p:nvPr>
            <p:ph idx="1"/>
          </p:nvPr>
        </p:nvSpPr>
        <p:spPr/>
        <p:txBody>
          <a:bodyPr/>
          <a:lstStyle/>
          <a:p>
            <a:r>
              <a:rPr lang="en-US" dirty="0"/>
              <a:t>Ground-wave propagation</a:t>
            </a:r>
          </a:p>
          <a:p>
            <a:r>
              <a:rPr lang="en-US" dirty="0"/>
              <a:t>Sky-wave propagation</a:t>
            </a:r>
          </a:p>
          <a:p>
            <a:r>
              <a:rPr lang="en-US" dirty="0"/>
              <a:t>Line-of-sight propagation</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5</a:t>
            </a:fld>
            <a:endParaRPr lang="en-US" sz="1200" dirty="0">
              <a:latin typeface="Times New Roman"/>
              <a:cs typeface="Times New Roman"/>
            </a:endParaRPr>
          </a:p>
        </p:txBody>
      </p:sp>
    </p:spTree>
    <p:extLst>
      <p:ext uri="{BB962C8B-B14F-4D97-AF65-F5344CB8AC3E}">
        <p14:creationId xmlns:p14="http://schemas.microsoft.com/office/powerpoint/2010/main" val="205801291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1026"/>
          <p:cNvSpPr>
            <a:spLocks noGrp="1" noChangeArrowheads="1"/>
          </p:cNvSpPr>
          <p:nvPr>
            <p:ph type="title"/>
          </p:nvPr>
        </p:nvSpPr>
        <p:spPr/>
        <p:txBody>
          <a:bodyPr>
            <a:normAutofit fontScale="90000"/>
          </a:bodyPr>
          <a:lstStyle/>
          <a:p>
            <a:r>
              <a:rPr lang="en-US" dirty="0"/>
              <a:t>Binary Frequency-Shift Keying (BFSK)</a:t>
            </a:r>
          </a:p>
        </p:txBody>
      </p:sp>
      <p:sp>
        <p:nvSpPr>
          <p:cNvPr id="202755" name="Rectangle 1027"/>
          <p:cNvSpPr>
            <a:spLocks noGrp="1" noChangeArrowheads="1"/>
          </p:cNvSpPr>
          <p:nvPr>
            <p:ph idx="1"/>
          </p:nvPr>
        </p:nvSpPr>
        <p:spPr/>
        <p:txBody>
          <a:bodyPr/>
          <a:lstStyle/>
          <a:p>
            <a:r>
              <a:rPr lang="en-US" dirty="0"/>
              <a:t>Less susceptible to error than ASK</a:t>
            </a:r>
          </a:p>
          <a:p>
            <a:r>
              <a:rPr lang="en-US" dirty="0" smtClean="0"/>
              <a:t>Used </a:t>
            </a:r>
            <a:r>
              <a:rPr lang="en-US" dirty="0"/>
              <a:t>for high-frequency (3 to 30 MHz) radio transmission</a:t>
            </a:r>
          </a:p>
          <a:p>
            <a:r>
              <a:rPr lang="en-US" dirty="0"/>
              <a:t>Can be used at higher frequencies on LANs that use coaxial cable</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50</a:t>
            </a:fld>
            <a:endParaRPr lang="en-US" sz="1200" dirty="0">
              <a:latin typeface="Times New Roman"/>
              <a:cs typeface="Times New Roman"/>
            </a:endParaRPr>
          </a:p>
        </p:txBody>
      </p:sp>
    </p:spTree>
    <p:extLst>
      <p:ext uri="{BB962C8B-B14F-4D97-AF65-F5344CB8AC3E}">
        <p14:creationId xmlns:p14="http://schemas.microsoft.com/office/powerpoint/2010/main" val="15825130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2"/>
          <p:cNvSpPr>
            <a:spLocks noGrp="1" noChangeArrowheads="1"/>
          </p:cNvSpPr>
          <p:nvPr>
            <p:ph type="title"/>
          </p:nvPr>
        </p:nvSpPr>
        <p:spPr/>
        <p:txBody>
          <a:bodyPr>
            <a:normAutofit fontScale="90000"/>
          </a:bodyPr>
          <a:lstStyle/>
          <a:p>
            <a:r>
              <a:rPr lang="en-US" dirty="0"/>
              <a:t>Multiple Frequency-Shift Keying (MFSK)</a:t>
            </a:r>
          </a:p>
        </p:txBody>
      </p:sp>
      <p:sp>
        <p:nvSpPr>
          <p:cNvPr id="203779" name="Rectangle 3"/>
          <p:cNvSpPr>
            <a:spLocks noGrp="1" noChangeArrowheads="1"/>
          </p:cNvSpPr>
          <p:nvPr>
            <p:ph idx="1"/>
          </p:nvPr>
        </p:nvSpPr>
        <p:spPr/>
        <p:txBody>
          <a:bodyPr/>
          <a:lstStyle/>
          <a:p>
            <a:pPr>
              <a:lnSpc>
                <a:spcPct val="90000"/>
              </a:lnSpc>
            </a:pPr>
            <a:r>
              <a:rPr lang="en-US" sz="2800" dirty="0"/>
              <a:t>More than two frequencies are used</a:t>
            </a:r>
          </a:p>
          <a:p>
            <a:pPr>
              <a:lnSpc>
                <a:spcPct val="90000"/>
              </a:lnSpc>
            </a:pPr>
            <a:r>
              <a:rPr lang="en-US" sz="2800" dirty="0"/>
              <a:t>More bandwidth efficient but more susceptible to error</a:t>
            </a:r>
          </a:p>
          <a:p>
            <a:pPr>
              <a:lnSpc>
                <a:spcPct val="90000"/>
              </a:lnSpc>
            </a:pPr>
            <a:endParaRPr lang="en-US" sz="2800" dirty="0"/>
          </a:p>
          <a:p>
            <a:pPr>
              <a:lnSpc>
                <a:spcPct val="90000"/>
              </a:lnSpc>
            </a:pPr>
            <a:endParaRPr lang="en-US" sz="2800" dirty="0"/>
          </a:p>
          <a:p>
            <a:pPr lvl="2">
              <a:lnSpc>
                <a:spcPct val="90000"/>
              </a:lnSpc>
            </a:pPr>
            <a:endParaRPr lang="en-US" sz="2000" i="1" dirty="0"/>
          </a:p>
          <a:p>
            <a:pPr lvl="2">
              <a:lnSpc>
                <a:spcPct val="90000"/>
              </a:lnSpc>
            </a:pPr>
            <a:r>
              <a:rPr lang="en-US" sz="2000" i="1" dirty="0"/>
              <a:t>f </a:t>
            </a:r>
            <a:r>
              <a:rPr lang="en-US" sz="2000" i="1" baseline="-25000" dirty="0" err="1"/>
              <a:t>i</a:t>
            </a:r>
            <a:r>
              <a:rPr lang="en-US" sz="2000" i="1" dirty="0"/>
              <a:t> </a:t>
            </a:r>
            <a:r>
              <a:rPr lang="en-US" sz="2000" dirty="0"/>
              <a:t>= </a:t>
            </a:r>
            <a:r>
              <a:rPr lang="en-US" sz="2000" i="1" dirty="0"/>
              <a:t>f </a:t>
            </a:r>
            <a:r>
              <a:rPr lang="en-US" sz="2000" i="1" baseline="-25000" dirty="0"/>
              <a:t>c</a:t>
            </a:r>
            <a:r>
              <a:rPr lang="en-US" sz="2000" i="1" dirty="0"/>
              <a:t> </a:t>
            </a:r>
            <a:r>
              <a:rPr lang="en-US" sz="2000" dirty="0"/>
              <a:t>+ (</a:t>
            </a:r>
            <a:r>
              <a:rPr lang="en-US" sz="2000" i="1" dirty="0"/>
              <a:t>2i </a:t>
            </a:r>
            <a:r>
              <a:rPr lang="en-US" sz="2000" dirty="0"/>
              <a:t>– 1 – M)</a:t>
            </a:r>
            <a:r>
              <a:rPr lang="en-US" sz="2000" i="1" dirty="0"/>
              <a:t>f </a:t>
            </a:r>
            <a:r>
              <a:rPr lang="en-US" sz="2000" i="1" baseline="-25000" dirty="0"/>
              <a:t>d</a:t>
            </a:r>
          </a:p>
          <a:p>
            <a:pPr lvl="2">
              <a:lnSpc>
                <a:spcPct val="90000"/>
              </a:lnSpc>
            </a:pPr>
            <a:r>
              <a:rPr lang="en-US" sz="2000" i="1" dirty="0"/>
              <a:t>f </a:t>
            </a:r>
            <a:r>
              <a:rPr lang="en-US" sz="2000" i="1" baseline="-25000" dirty="0"/>
              <a:t>c</a:t>
            </a:r>
            <a:r>
              <a:rPr lang="en-US" sz="2000" i="1" dirty="0"/>
              <a:t> </a:t>
            </a:r>
            <a:r>
              <a:rPr lang="en-US" sz="2000" dirty="0"/>
              <a:t>= the carrier frequency</a:t>
            </a:r>
          </a:p>
          <a:p>
            <a:pPr lvl="2">
              <a:lnSpc>
                <a:spcPct val="90000"/>
              </a:lnSpc>
            </a:pPr>
            <a:r>
              <a:rPr lang="en-US" sz="2000" i="1" dirty="0"/>
              <a:t>f </a:t>
            </a:r>
            <a:r>
              <a:rPr lang="en-US" sz="2000" i="1" baseline="-25000" dirty="0"/>
              <a:t>d</a:t>
            </a:r>
            <a:r>
              <a:rPr lang="en-US" sz="2000" i="1" dirty="0"/>
              <a:t> </a:t>
            </a:r>
            <a:r>
              <a:rPr lang="en-US" sz="2000" dirty="0"/>
              <a:t>= the difference frequency</a:t>
            </a:r>
          </a:p>
          <a:p>
            <a:pPr lvl="2">
              <a:lnSpc>
                <a:spcPct val="90000"/>
              </a:lnSpc>
            </a:pPr>
            <a:r>
              <a:rPr lang="en-US" sz="2000" i="1" dirty="0"/>
              <a:t>M </a:t>
            </a:r>
            <a:r>
              <a:rPr lang="en-US" sz="2000" dirty="0"/>
              <a:t>= number of different signal elements = </a:t>
            </a:r>
            <a:r>
              <a:rPr lang="en-US" sz="2000" dirty="0" smtClean="0"/>
              <a:t>2</a:t>
            </a:r>
            <a:r>
              <a:rPr lang="en-US" sz="2000" i="1" baseline="30000" dirty="0" smtClean="0"/>
              <a:t>L</a:t>
            </a:r>
            <a:endParaRPr lang="en-US" sz="2000" i="1" baseline="30000" dirty="0"/>
          </a:p>
          <a:p>
            <a:pPr lvl="2">
              <a:lnSpc>
                <a:spcPct val="90000"/>
              </a:lnSpc>
            </a:pPr>
            <a:r>
              <a:rPr lang="en-US" sz="2000" i="1" dirty="0"/>
              <a:t>L </a:t>
            </a:r>
            <a:r>
              <a:rPr lang="en-US" sz="2000" dirty="0"/>
              <a:t>= number of bits per signal element</a:t>
            </a:r>
          </a:p>
        </p:txBody>
      </p:sp>
      <p:graphicFrame>
        <p:nvGraphicFramePr>
          <p:cNvPr id="2" name="Object 1"/>
          <p:cNvGraphicFramePr>
            <a:graphicFrameLocks noChangeAspect="1"/>
          </p:cNvGraphicFramePr>
          <p:nvPr>
            <p:extLst>
              <p:ext uri="{D42A27DB-BD31-4B8C-83A1-F6EECF244321}">
                <p14:modId xmlns:p14="http://schemas.microsoft.com/office/powerpoint/2010/main" val="2157923129"/>
              </p:ext>
            </p:extLst>
          </p:nvPr>
        </p:nvGraphicFramePr>
        <p:xfrm>
          <a:off x="2358274" y="3057407"/>
          <a:ext cx="4827588" cy="750887"/>
        </p:xfrm>
        <a:graphic>
          <a:graphicData uri="http://schemas.openxmlformats.org/presentationml/2006/ole">
            <mc:AlternateContent xmlns:mc="http://schemas.openxmlformats.org/markup-compatibility/2006">
              <mc:Choice xmlns:v="urn:schemas-microsoft-com:vml" Requires="v">
                <p:oleObj spid="_x0000_s33820" name="Equation" r:id="rId3" imgW="1879600" imgH="292100" progId="Equation.DSMT4">
                  <p:embed/>
                </p:oleObj>
              </mc:Choice>
              <mc:Fallback>
                <p:oleObj name="Equation" r:id="rId3" imgW="1879600" imgH="292100" progId="Equation.DSMT4">
                  <p:embed/>
                  <p:pic>
                    <p:nvPicPr>
                      <p:cNvPr id="0" name=""/>
                      <p:cNvPicPr/>
                      <p:nvPr/>
                    </p:nvPicPr>
                    <p:blipFill>
                      <a:blip r:embed="rId4"/>
                      <a:stretch>
                        <a:fillRect/>
                      </a:stretch>
                    </p:blipFill>
                    <p:spPr>
                      <a:xfrm>
                        <a:off x="2358274" y="3057407"/>
                        <a:ext cx="4827588" cy="750887"/>
                      </a:xfrm>
                      <a:prstGeom prst="rect">
                        <a:avLst/>
                      </a:prstGeom>
                    </p:spPr>
                  </p:pic>
                </p:oleObj>
              </mc:Fallback>
            </mc:AlternateContent>
          </a:graphicData>
        </a:graphic>
      </p:graphicFrame>
      <p:sp>
        <p:nvSpPr>
          <p:cNvPr id="7"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51</a:t>
            </a:fld>
            <a:endParaRPr lang="en-US" sz="1200" dirty="0">
              <a:latin typeface="Times New Roman"/>
              <a:cs typeface="Times New Roman"/>
            </a:endParaRPr>
          </a:p>
        </p:txBody>
      </p:sp>
    </p:spTree>
    <p:extLst>
      <p:ext uri="{BB962C8B-B14F-4D97-AF65-F5344CB8AC3E}">
        <p14:creationId xmlns:p14="http://schemas.microsoft.com/office/powerpoint/2010/main" val="398479100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2"/>
          <p:cNvSpPr>
            <a:spLocks noGrp="1" noChangeArrowheads="1"/>
          </p:cNvSpPr>
          <p:nvPr>
            <p:ph type="title"/>
          </p:nvPr>
        </p:nvSpPr>
        <p:spPr/>
        <p:txBody>
          <a:bodyPr/>
          <a:lstStyle/>
          <a:p>
            <a:r>
              <a:rPr lang="en-US" dirty="0"/>
              <a:t>Phase-Shift Keying (PSK)</a:t>
            </a:r>
          </a:p>
        </p:txBody>
      </p:sp>
      <p:sp>
        <p:nvSpPr>
          <p:cNvPr id="205827" name="Rectangle 3"/>
          <p:cNvSpPr>
            <a:spLocks noGrp="1" noChangeArrowheads="1"/>
          </p:cNvSpPr>
          <p:nvPr>
            <p:ph idx="1"/>
          </p:nvPr>
        </p:nvSpPr>
        <p:spPr/>
        <p:txBody>
          <a:bodyPr/>
          <a:lstStyle/>
          <a:p>
            <a:r>
              <a:rPr lang="en-US" dirty="0"/>
              <a:t>Two-level PSK (BPSK)</a:t>
            </a:r>
          </a:p>
          <a:p>
            <a:pPr lvl="1"/>
            <a:r>
              <a:rPr lang="en-US" dirty="0"/>
              <a:t>Uses two phases to represent binary digits</a:t>
            </a:r>
          </a:p>
          <a:p>
            <a:pPr lvl="1">
              <a:buFont typeface="Wingdings" charset="0"/>
              <a:buNone/>
            </a:pPr>
            <a:endParaRPr lang="en-US" dirty="0"/>
          </a:p>
          <a:p>
            <a:pPr lvl="1"/>
            <a:endParaRPr lang="en-US" dirty="0"/>
          </a:p>
          <a:p>
            <a:pPr lvl="1"/>
            <a:endParaRPr lang="en-US" dirty="0"/>
          </a:p>
          <a:p>
            <a:pPr lvl="1"/>
            <a:endParaRPr lang="en-US" dirty="0"/>
          </a:p>
          <a:p>
            <a:pPr lvl="1">
              <a:buFont typeface="Wingdings" charset="0"/>
              <a:buNone/>
            </a:pPr>
            <a:endParaRPr lang="en-US" dirty="0"/>
          </a:p>
        </p:txBody>
      </p:sp>
      <p:graphicFrame>
        <p:nvGraphicFramePr>
          <p:cNvPr id="205828" name="Object 4"/>
          <p:cNvGraphicFramePr>
            <a:graphicFrameLocks noChangeAspect="1"/>
          </p:cNvGraphicFramePr>
          <p:nvPr>
            <p:extLst>
              <p:ext uri="{D42A27DB-BD31-4B8C-83A1-F6EECF244321}">
                <p14:modId xmlns:p14="http://schemas.microsoft.com/office/powerpoint/2010/main" val="3726305505"/>
              </p:ext>
            </p:extLst>
          </p:nvPr>
        </p:nvGraphicFramePr>
        <p:xfrm>
          <a:off x="1841115" y="2853295"/>
          <a:ext cx="1701800" cy="1146175"/>
        </p:xfrm>
        <a:graphic>
          <a:graphicData uri="http://schemas.openxmlformats.org/presentationml/2006/ole">
            <mc:AlternateContent xmlns:mc="http://schemas.openxmlformats.org/markup-compatibility/2006">
              <mc:Choice xmlns:v="urn:schemas-microsoft-com:vml" Requires="v">
                <p:oleObj spid="_x0000_s35060" name="Equation" r:id="rId3" imgW="583920" imgH="533160" progId="Equation.3">
                  <p:embed/>
                </p:oleObj>
              </mc:Choice>
              <mc:Fallback>
                <p:oleObj name="Equation" r:id="rId3" imgW="583920" imgH="5331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15" y="2853295"/>
                        <a:ext cx="1701800" cy="114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29" name="Object 5"/>
          <p:cNvGraphicFramePr>
            <a:graphicFrameLocks noChangeAspect="1"/>
          </p:cNvGraphicFramePr>
          <p:nvPr>
            <p:extLst>
              <p:ext uri="{D42A27DB-BD31-4B8C-83A1-F6EECF244321}">
                <p14:modId xmlns:p14="http://schemas.microsoft.com/office/powerpoint/2010/main" val="2434871886"/>
              </p:ext>
            </p:extLst>
          </p:nvPr>
        </p:nvGraphicFramePr>
        <p:xfrm>
          <a:off x="3074988" y="2852738"/>
          <a:ext cx="1982787" cy="712787"/>
        </p:xfrm>
        <a:graphic>
          <a:graphicData uri="http://schemas.openxmlformats.org/presentationml/2006/ole">
            <mc:AlternateContent xmlns:mc="http://schemas.openxmlformats.org/markup-compatibility/2006">
              <mc:Choice xmlns:v="urn:schemas-microsoft-com:vml" Requires="v">
                <p:oleObj spid="_x0000_s35061" name="Equation" r:id="rId5" imgW="812800" imgH="292100" progId="Equation.DSMT4">
                  <p:embed/>
                </p:oleObj>
              </mc:Choice>
              <mc:Fallback>
                <p:oleObj name="Equation" r:id="rId5" imgW="812800" imgH="292100" progId="Equation.DSMT4">
                  <p:embed/>
                  <p:pic>
                    <p:nvPicPr>
                      <p:cNvPr id="0" name=""/>
                      <p:cNvPicPr>
                        <a:picLocks noChangeAspect="1" noChangeArrowheads="1"/>
                      </p:cNvPicPr>
                      <p:nvPr/>
                    </p:nvPicPr>
                    <p:blipFill>
                      <a:blip r:embed="rId6"/>
                      <a:srcRect/>
                      <a:stretch>
                        <a:fillRect/>
                      </a:stretch>
                    </p:blipFill>
                    <p:spPr bwMode="auto">
                      <a:xfrm>
                        <a:off x="3074988" y="2852738"/>
                        <a:ext cx="1982787" cy="712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0" name="Object 6"/>
          <p:cNvGraphicFramePr>
            <a:graphicFrameLocks noChangeAspect="1"/>
          </p:cNvGraphicFramePr>
          <p:nvPr>
            <p:extLst>
              <p:ext uri="{D42A27DB-BD31-4B8C-83A1-F6EECF244321}">
                <p14:modId xmlns:p14="http://schemas.microsoft.com/office/powerpoint/2010/main" val="3106557124"/>
              </p:ext>
            </p:extLst>
          </p:nvPr>
        </p:nvGraphicFramePr>
        <p:xfrm>
          <a:off x="3074988" y="3309938"/>
          <a:ext cx="2541587" cy="711200"/>
        </p:xfrm>
        <a:graphic>
          <a:graphicData uri="http://schemas.openxmlformats.org/presentationml/2006/ole">
            <mc:AlternateContent xmlns:mc="http://schemas.openxmlformats.org/markup-compatibility/2006">
              <mc:Choice xmlns:v="urn:schemas-microsoft-com:vml" Requires="v">
                <p:oleObj spid="_x0000_s35062" name="Equation" r:id="rId7" imgW="1041400" imgH="292100" progId="Equation.DSMT4">
                  <p:embed/>
                </p:oleObj>
              </mc:Choice>
              <mc:Fallback>
                <p:oleObj name="Equation" r:id="rId7" imgW="1041400" imgH="292100" progId="Equation.DSMT4">
                  <p:embed/>
                  <p:pic>
                    <p:nvPicPr>
                      <p:cNvPr id="0" name=""/>
                      <p:cNvPicPr>
                        <a:picLocks noChangeAspect="1" noChangeArrowheads="1"/>
                      </p:cNvPicPr>
                      <p:nvPr/>
                    </p:nvPicPr>
                    <p:blipFill>
                      <a:blip r:embed="rId8"/>
                      <a:srcRect/>
                      <a:stretch>
                        <a:fillRect/>
                      </a:stretch>
                    </p:blipFill>
                    <p:spPr bwMode="auto">
                      <a:xfrm>
                        <a:off x="3074988" y="3309938"/>
                        <a:ext cx="2541587"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1" name="Object 7"/>
          <p:cNvGraphicFramePr>
            <a:graphicFrameLocks noChangeAspect="1"/>
          </p:cNvGraphicFramePr>
          <p:nvPr>
            <p:extLst>
              <p:ext uri="{D42A27DB-BD31-4B8C-83A1-F6EECF244321}">
                <p14:modId xmlns:p14="http://schemas.microsoft.com/office/powerpoint/2010/main" val="4239720419"/>
              </p:ext>
            </p:extLst>
          </p:nvPr>
        </p:nvGraphicFramePr>
        <p:xfrm>
          <a:off x="5574915" y="2951720"/>
          <a:ext cx="1239838" cy="495300"/>
        </p:xfrm>
        <a:graphic>
          <a:graphicData uri="http://schemas.openxmlformats.org/presentationml/2006/ole">
            <mc:AlternateContent xmlns:mc="http://schemas.openxmlformats.org/markup-compatibility/2006">
              <mc:Choice xmlns:v="urn:schemas-microsoft-com:vml" Requires="v">
                <p:oleObj spid="_x0000_s35063" name="Equation" r:id="rId9" imgW="507960" imgH="203040" progId="Equation.3">
                  <p:embed/>
                </p:oleObj>
              </mc:Choice>
              <mc:Fallback>
                <p:oleObj name="Equation" r:id="rId9" imgW="50796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4915" y="2951720"/>
                        <a:ext cx="123983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2" name="Object 8"/>
          <p:cNvGraphicFramePr>
            <a:graphicFrameLocks noChangeAspect="1"/>
          </p:cNvGraphicFramePr>
          <p:nvPr>
            <p:extLst>
              <p:ext uri="{D42A27DB-BD31-4B8C-83A1-F6EECF244321}">
                <p14:modId xmlns:p14="http://schemas.microsoft.com/office/powerpoint/2010/main" val="248732909"/>
              </p:ext>
            </p:extLst>
          </p:nvPr>
        </p:nvGraphicFramePr>
        <p:xfrm>
          <a:off x="5574915" y="3386695"/>
          <a:ext cx="1331913" cy="495300"/>
        </p:xfrm>
        <a:graphic>
          <a:graphicData uri="http://schemas.openxmlformats.org/presentationml/2006/ole">
            <mc:AlternateContent xmlns:mc="http://schemas.openxmlformats.org/markup-compatibility/2006">
              <mc:Choice xmlns:v="urn:schemas-microsoft-com:vml" Requires="v">
                <p:oleObj spid="_x0000_s35064" name="Equation" r:id="rId11" imgW="545760" imgH="203040" progId="Equation.3">
                  <p:embed/>
                </p:oleObj>
              </mc:Choice>
              <mc:Fallback>
                <p:oleObj name="Equation" r:id="rId11" imgW="545760" imgH="2030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74915" y="3386695"/>
                        <a:ext cx="1331913"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3" name="Object 9"/>
          <p:cNvGraphicFramePr>
            <a:graphicFrameLocks noChangeAspect="1"/>
          </p:cNvGraphicFramePr>
          <p:nvPr>
            <p:extLst>
              <p:ext uri="{D42A27DB-BD31-4B8C-83A1-F6EECF244321}">
                <p14:modId xmlns:p14="http://schemas.microsoft.com/office/powerpoint/2010/main" val="26489989"/>
              </p:ext>
            </p:extLst>
          </p:nvPr>
        </p:nvGraphicFramePr>
        <p:xfrm>
          <a:off x="2572953" y="4202670"/>
          <a:ext cx="998537" cy="1146175"/>
        </p:xfrm>
        <a:graphic>
          <a:graphicData uri="http://schemas.openxmlformats.org/presentationml/2006/ole">
            <mc:AlternateContent xmlns:mc="http://schemas.openxmlformats.org/markup-compatibility/2006">
              <mc:Choice xmlns:v="urn:schemas-microsoft-com:vml" Requires="v">
                <p:oleObj spid="_x0000_s35065" name="Equation" r:id="rId13" imgW="342720" imgH="533160" progId="Equation.3">
                  <p:embed/>
                </p:oleObj>
              </mc:Choice>
              <mc:Fallback>
                <p:oleObj name="Equation" r:id="rId13" imgW="342720" imgH="53316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72953" y="4202670"/>
                        <a:ext cx="998537" cy="1146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4" name="Object 10"/>
          <p:cNvGraphicFramePr>
            <a:graphicFrameLocks noChangeAspect="1"/>
          </p:cNvGraphicFramePr>
          <p:nvPr>
            <p:extLst>
              <p:ext uri="{D42A27DB-BD31-4B8C-83A1-F6EECF244321}">
                <p14:modId xmlns:p14="http://schemas.microsoft.com/office/powerpoint/2010/main" val="1988914938"/>
              </p:ext>
            </p:extLst>
          </p:nvPr>
        </p:nvGraphicFramePr>
        <p:xfrm>
          <a:off x="3074988" y="4146550"/>
          <a:ext cx="1982787" cy="714375"/>
        </p:xfrm>
        <a:graphic>
          <a:graphicData uri="http://schemas.openxmlformats.org/presentationml/2006/ole">
            <mc:AlternateContent xmlns:mc="http://schemas.openxmlformats.org/markup-compatibility/2006">
              <mc:Choice xmlns:v="urn:schemas-microsoft-com:vml" Requires="v">
                <p:oleObj spid="_x0000_s35066" name="Equation" r:id="rId15" imgW="812800" imgH="292100" progId="Equation.DSMT4">
                  <p:embed/>
                </p:oleObj>
              </mc:Choice>
              <mc:Fallback>
                <p:oleObj name="Equation" r:id="rId15" imgW="812800" imgH="292100" progId="Equation.DSMT4">
                  <p:embed/>
                  <p:pic>
                    <p:nvPicPr>
                      <p:cNvPr id="0" name=""/>
                      <p:cNvPicPr>
                        <a:picLocks noChangeAspect="1" noChangeArrowheads="1"/>
                      </p:cNvPicPr>
                      <p:nvPr/>
                    </p:nvPicPr>
                    <p:blipFill>
                      <a:blip r:embed="rId16"/>
                      <a:srcRect/>
                      <a:stretch>
                        <a:fillRect/>
                      </a:stretch>
                    </p:blipFill>
                    <p:spPr bwMode="auto">
                      <a:xfrm>
                        <a:off x="3074988" y="4146550"/>
                        <a:ext cx="1982787" cy="714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5" name="Object 11"/>
          <p:cNvGraphicFramePr>
            <a:graphicFrameLocks noChangeAspect="1"/>
          </p:cNvGraphicFramePr>
          <p:nvPr>
            <p:extLst>
              <p:ext uri="{D42A27DB-BD31-4B8C-83A1-F6EECF244321}">
                <p14:modId xmlns:p14="http://schemas.microsoft.com/office/powerpoint/2010/main" val="3094212448"/>
              </p:ext>
            </p:extLst>
          </p:nvPr>
        </p:nvGraphicFramePr>
        <p:xfrm>
          <a:off x="3074988" y="4681538"/>
          <a:ext cx="2230437" cy="711200"/>
        </p:xfrm>
        <a:graphic>
          <a:graphicData uri="http://schemas.openxmlformats.org/presentationml/2006/ole">
            <mc:AlternateContent xmlns:mc="http://schemas.openxmlformats.org/markup-compatibility/2006">
              <mc:Choice xmlns:v="urn:schemas-microsoft-com:vml" Requires="v">
                <p:oleObj spid="_x0000_s35067" name="Equation" r:id="rId17" imgW="914400" imgH="292100" progId="Equation.DSMT4">
                  <p:embed/>
                </p:oleObj>
              </mc:Choice>
              <mc:Fallback>
                <p:oleObj name="Equation" r:id="rId17" imgW="914400" imgH="292100" progId="Equation.DSMT4">
                  <p:embed/>
                  <p:pic>
                    <p:nvPicPr>
                      <p:cNvPr id="0" name=""/>
                      <p:cNvPicPr>
                        <a:picLocks noChangeAspect="1" noChangeArrowheads="1"/>
                      </p:cNvPicPr>
                      <p:nvPr/>
                    </p:nvPicPr>
                    <p:blipFill>
                      <a:blip r:embed="rId18"/>
                      <a:srcRect/>
                      <a:stretch>
                        <a:fillRect/>
                      </a:stretch>
                    </p:blipFill>
                    <p:spPr bwMode="auto">
                      <a:xfrm>
                        <a:off x="3074988" y="4681538"/>
                        <a:ext cx="2230437" cy="711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6" name="Object 12"/>
          <p:cNvGraphicFramePr>
            <a:graphicFrameLocks noChangeAspect="1"/>
          </p:cNvGraphicFramePr>
          <p:nvPr>
            <p:extLst>
              <p:ext uri="{D42A27DB-BD31-4B8C-83A1-F6EECF244321}">
                <p14:modId xmlns:p14="http://schemas.microsoft.com/office/powerpoint/2010/main" val="1314398024"/>
              </p:ext>
            </p:extLst>
          </p:nvPr>
        </p:nvGraphicFramePr>
        <p:xfrm>
          <a:off x="5574915" y="4247120"/>
          <a:ext cx="1239838" cy="495300"/>
        </p:xfrm>
        <a:graphic>
          <a:graphicData uri="http://schemas.openxmlformats.org/presentationml/2006/ole">
            <mc:AlternateContent xmlns:mc="http://schemas.openxmlformats.org/markup-compatibility/2006">
              <mc:Choice xmlns:v="urn:schemas-microsoft-com:vml" Requires="v">
                <p:oleObj spid="_x0000_s35068" name="Equation" r:id="rId19" imgW="507960" imgH="203040" progId="Equation.3">
                  <p:embed/>
                </p:oleObj>
              </mc:Choice>
              <mc:Fallback>
                <p:oleObj name="Equation" r:id="rId19" imgW="507960" imgH="2030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4915" y="4247120"/>
                        <a:ext cx="1239838"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837" name="Object 13"/>
          <p:cNvGraphicFramePr>
            <a:graphicFrameLocks noChangeAspect="1"/>
          </p:cNvGraphicFramePr>
          <p:nvPr>
            <p:extLst>
              <p:ext uri="{D42A27DB-BD31-4B8C-83A1-F6EECF244321}">
                <p14:modId xmlns:p14="http://schemas.microsoft.com/office/powerpoint/2010/main" val="1043670988"/>
              </p:ext>
            </p:extLst>
          </p:nvPr>
        </p:nvGraphicFramePr>
        <p:xfrm>
          <a:off x="5574915" y="4758295"/>
          <a:ext cx="1331913" cy="495300"/>
        </p:xfrm>
        <a:graphic>
          <a:graphicData uri="http://schemas.openxmlformats.org/presentationml/2006/ole">
            <mc:AlternateContent xmlns:mc="http://schemas.openxmlformats.org/markup-compatibility/2006">
              <mc:Choice xmlns:v="urn:schemas-microsoft-com:vml" Requires="v">
                <p:oleObj spid="_x0000_s35069" name="Equation" r:id="rId20" imgW="545760" imgH="203040" progId="Equation.DSMT4">
                  <p:embed/>
                </p:oleObj>
              </mc:Choice>
              <mc:Fallback>
                <p:oleObj name="Equation" r:id="rId20" imgW="545760" imgH="203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74915" y="4758295"/>
                        <a:ext cx="1331913" cy="495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52</a:t>
            </a:fld>
            <a:endParaRPr lang="en-US" sz="1200" dirty="0">
              <a:latin typeface="Times New Roman"/>
              <a:cs typeface="Times New Roman"/>
            </a:endParaRPr>
          </a:p>
        </p:txBody>
      </p:sp>
    </p:spTree>
    <p:extLst>
      <p:ext uri="{BB962C8B-B14F-4D97-AF65-F5344CB8AC3E}">
        <p14:creationId xmlns:p14="http://schemas.microsoft.com/office/powerpoint/2010/main" val="7837265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normAutofit fontScale="90000"/>
          </a:bodyPr>
          <a:lstStyle/>
          <a:p>
            <a:r>
              <a:rPr lang="en-US" dirty="0" smtClean="0"/>
              <a:t>Quadrature Phase</a:t>
            </a:r>
            <a:r>
              <a:rPr lang="en-US" dirty="0"/>
              <a:t>-Shift Keying (PSK)</a:t>
            </a:r>
          </a:p>
        </p:txBody>
      </p:sp>
      <p:sp>
        <p:nvSpPr>
          <p:cNvPr id="197635" name="Rectangle 3"/>
          <p:cNvSpPr>
            <a:spLocks noGrp="1" noChangeArrowheads="1"/>
          </p:cNvSpPr>
          <p:nvPr>
            <p:ph idx="1"/>
          </p:nvPr>
        </p:nvSpPr>
        <p:spPr/>
        <p:txBody>
          <a:bodyPr/>
          <a:lstStyle/>
          <a:p>
            <a:r>
              <a:rPr lang="en-US" dirty="0"/>
              <a:t>Four-level PSK (QPSK)</a:t>
            </a:r>
          </a:p>
          <a:p>
            <a:pPr lvl="1"/>
            <a:r>
              <a:rPr lang="en-US" dirty="0"/>
              <a:t>Each element represents more than one bit</a:t>
            </a:r>
          </a:p>
        </p:txBody>
      </p:sp>
      <p:graphicFrame>
        <p:nvGraphicFramePr>
          <p:cNvPr id="197636" name="Object 4"/>
          <p:cNvGraphicFramePr>
            <a:graphicFrameLocks noChangeAspect="1"/>
          </p:cNvGraphicFramePr>
          <p:nvPr>
            <p:extLst>
              <p:ext uri="{D42A27DB-BD31-4B8C-83A1-F6EECF244321}">
                <p14:modId xmlns:p14="http://schemas.microsoft.com/office/powerpoint/2010/main" val="2994367260"/>
              </p:ext>
            </p:extLst>
          </p:nvPr>
        </p:nvGraphicFramePr>
        <p:xfrm>
          <a:off x="1252538" y="2824163"/>
          <a:ext cx="2597150" cy="3357562"/>
        </p:xfrm>
        <a:graphic>
          <a:graphicData uri="http://schemas.openxmlformats.org/presentationml/2006/ole">
            <mc:AlternateContent xmlns:mc="http://schemas.openxmlformats.org/markup-compatibility/2006">
              <mc:Choice xmlns:v="urn:schemas-microsoft-com:vml" Requires="v">
                <p:oleObj spid="_x0000_s36060" name="Equation" r:id="rId3" imgW="622300" imgH="762000" progId="Equation.DSMT4">
                  <p:embed/>
                </p:oleObj>
              </mc:Choice>
              <mc:Fallback>
                <p:oleObj name="Equation" r:id="rId3" imgW="622300" imgH="762000" progId="Equation.DSMT4">
                  <p:embed/>
                  <p:pic>
                    <p:nvPicPr>
                      <p:cNvPr id="0" name=""/>
                      <p:cNvPicPr>
                        <a:picLocks noChangeAspect="1" noChangeArrowheads="1"/>
                      </p:cNvPicPr>
                      <p:nvPr/>
                    </p:nvPicPr>
                    <p:blipFill>
                      <a:blip r:embed="rId4"/>
                      <a:srcRect/>
                      <a:stretch>
                        <a:fillRect/>
                      </a:stretch>
                    </p:blipFill>
                    <p:spPr bwMode="auto">
                      <a:xfrm>
                        <a:off x="1252538" y="2824163"/>
                        <a:ext cx="2597150" cy="335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7637" name="Object 5"/>
          <p:cNvGraphicFramePr>
            <a:graphicFrameLocks noChangeAspect="1"/>
          </p:cNvGraphicFramePr>
          <p:nvPr>
            <p:extLst>
              <p:ext uri="{D42A27DB-BD31-4B8C-83A1-F6EECF244321}">
                <p14:modId xmlns:p14="http://schemas.microsoft.com/office/powerpoint/2010/main" val="2403571184"/>
              </p:ext>
            </p:extLst>
          </p:nvPr>
        </p:nvGraphicFramePr>
        <p:xfrm>
          <a:off x="3332163" y="2503488"/>
          <a:ext cx="2554287" cy="1104900"/>
        </p:xfrm>
        <a:graphic>
          <a:graphicData uri="http://schemas.openxmlformats.org/presentationml/2006/ole">
            <mc:AlternateContent xmlns:mc="http://schemas.openxmlformats.org/markup-compatibility/2006">
              <mc:Choice xmlns:v="urn:schemas-microsoft-com:vml" Requires="v">
                <p:oleObj spid="_x0000_s36061" name="Equation" r:id="rId5" imgW="1117600" imgH="482600" progId="Equation.DSMT4">
                  <p:embed/>
                </p:oleObj>
              </mc:Choice>
              <mc:Fallback>
                <p:oleObj name="Equation" r:id="rId5" imgW="1117600" imgH="482600" progId="Equation.DSMT4">
                  <p:embed/>
                  <p:pic>
                    <p:nvPicPr>
                      <p:cNvPr id="0" name=""/>
                      <p:cNvPicPr>
                        <a:picLocks noChangeAspect="1" noChangeArrowheads="1"/>
                      </p:cNvPicPr>
                      <p:nvPr/>
                    </p:nvPicPr>
                    <p:blipFill>
                      <a:blip r:embed="rId6"/>
                      <a:srcRect/>
                      <a:stretch>
                        <a:fillRect/>
                      </a:stretch>
                    </p:blipFill>
                    <p:spPr bwMode="auto">
                      <a:xfrm>
                        <a:off x="3332163" y="2503488"/>
                        <a:ext cx="2554287" cy="1104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7639" name="Object 7"/>
          <p:cNvGraphicFramePr>
            <a:graphicFrameLocks noChangeAspect="1"/>
          </p:cNvGraphicFramePr>
          <p:nvPr>
            <p:extLst>
              <p:ext uri="{D42A27DB-BD31-4B8C-83A1-F6EECF244321}">
                <p14:modId xmlns:p14="http://schemas.microsoft.com/office/powerpoint/2010/main" val="3293892730"/>
              </p:ext>
            </p:extLst>
          </p:nvPr>
        </p:nvGraphicFramePr>
        <p:xfrm>
          <a:off x="6894090" y="2865350"/>
          <a:ext cx="403225" cy="403225"/>
        </p:xfrm>
        <a:graphic>
          <a:graphicData uri="http://schemas.openxmlformats.org/presentationml/2006/ole">
            <mc:AlternateContent xmlns:mc="http://schemas.openxmlformats.org/markup-compatibility/2006">
              <mc:Choice xmlns:v="urn:schemas-microsoft-com:vml" Requires="v">
                <p:oleObj spid="_x0000_s36062" name="Equation" r:id="rId7" imgW="164880" imgH="164880" progId="Equation.3">
                  <p:embed/>
                </p:oleObj>
              </mc:Choice>
              <mc:Fallback>
                <p:oleObj name="Equation" r:id="rId7" imgW="164880" imgH="1648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4090" y="2865350"/>
                        <a:ext cx="403225" cy="403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7641" name="Object 9"/>
          <p:cNvGraphicFramePr>
            <a:graphicFrameLocks noChangeAspect="1"/>
          </p:cNvGraphicFramePr>
          <p:nvPr>
            <p:extLst>
              <p:ext uri="{D42A27DB-BD31-4B8C-83A1-F6EECF244321}">
                <p14:modId xmlns:p14="http://schemas.microsoft.com/office/powerpoint/2010/main" val="1810317878"/>
              </p:ext>
            </p:extLst>
          </p:nvPr>
        </p:nvGraphicFramePr>
        <p:xfrm>
          <a:off x="3344863" y="3416300"/>
          <a:ext cx="2755900" cy="1127125"/>
        </p:xfrm>
        <a:graphic>
          <a:graphicData uri="http://schemas.openxmlformats.org/presentationml/2006/ole">
            <mc:AlternateContent xmlns:mc="http://schemas.openxmlformats.org/markup-compatibility/2006">
              <mc:Choice xmlns:v="urn:schemas-microsoft-com:vml" Requires="v">
                <p:oleObj spid="_x0000_s36063" name="Equation" r:id="rId9" imgW="1181100" imgH="482600" progId="Equation.DSMT4">
                  <p:embed/>
                </p:oleObj>
              </mc:Choice>
              <mc:Fallback>
                <p:oleObj name="Equation" r:id="rId9" imgW="1181100" imgH="482600" progId="Equation.DSMT4">
                  <p:embed/>
                  <p:pic>
                    <p:nvPicPr>
                      <p:cNvPr id="0" name=""/>
                      <p:cNvPicPr>
                        <a:picLocks noChangeAspect="1" noChangeArrowheads="1"/>
                      </p:cNvPicPr>
                      <p:nvPr/>
                    </p:nvPicPr>
                    <p:blipFill>
                      <a:blip r:embed="rId10"/>
                      <a:srcRect/>
                      <a:stretch>
                        <a:fillRect/>
                      </a:stretch>
                    </p:blipFill>
                    <p:spPr bwMode="auto">
                      <a:xfrm>
                        <a:off x="3344863" y="3416300"/>
                        <a:ext cx="2755900" cy="1127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7642" name="Object 10"/>
          <p:cNvGraphicFramePr>
            <a:graphicFrameLocks noChangeAspect="1"/>
          </p:cNvGraphicFramePr>
          <p:nvPr>
            <p:extLst>
              <p:ext uri="{D42A27DB-BD31-4B8C-83A1-F6EECF244321}">
                <p14:modId xmlns:p14="http://schemas.microsoft.com/office/powerpoint/2010/main" val="3184104154"/>
              </p:ext>
            </p:extLst>
          </p:nvPr>
        </p:nvGraphicFramePr>
        <p:xfrm>
          <a:off x="3344863" y="4406900"/>
          <a:ext cx="2755900" cy="1128713"/>
        </p:xfrm>
        <a:graphic>
          <a:graphicData uri="http://schemas.openxmlformats.org/presentationml/2006/ole">
            <mc:AlternateContent xmlns:mc="http://schemas.openxmlformats.org/markup-compatibility/2006">
              <mc:Choice xmlns:v="urn:schemas-microsoft-com:vml" Requires="v">
                <p:oleObj spid="_x0000_s36064" name="Equation" r:id="rId11" imgW="1181100" imgH="482600" progId="Equation.DSMT4">
                  <p:embed/>
                </p:oleObj>
              </mc:Choice>
              <mc:Fallback>
                <p:oleObj name="Equation" r:id="rId11" imgW="1181100" imgH="482600" progId="Equation.DSMT4">
                  <p:embed/>
                  <p:pic>
                    <p:nvPicPr>
                      <p:cNvPr id="0" name=""/>
                      <p:cNvPicPr>
                        <a:picLocks noChangeAspect="1" noChangeArrowheads="1"/>
                      </p:cNvPicPr>
                      <p:nvPr/>
                    </p:nvPicPr>
                    <p:blipFill>
                      <a:blip r:embed="rId12"/>
                      <a:srcRect/>
                      <a:stretch>
                        <a:fillRect/>
                      </a:stretch>
                    </p:blipFill>
                    <p:spPr bwMode="auto">
                      <a:xfrm>
                        <a:off x="3344863" y="4406900"/>
                        <a:ext cx="2755900" cy="1128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7643" name="Object 11"/>
          <p:cNvGraphicFramePr>
            <a:graphicFrameLocks noChangeAspect="1"/>
          </p:cNvGraphicFramePr>
          <p:nvPr>
            <p:extLst>
              <p:ext uri="{D42A27DB-BD31-4B8C-83A1-F6EECF244321}">
                <p14:modId xmlns:p14="http://schemas.microsoft.com/office/powerpoint/2010/main" val="1008425203"/>
              </p:ext>
            </p:extLst>
          </p:nvPr>
        </p:nvGraphicFramePr>
        <p:xfrm>
          <a:off x="3325813" y="5321300"/>
          <a:ext cx="2794000" cy="1117600"/>
        </p:xfrm>
        <a:graphic>
          <a:graphicData uri="http://schemas.openxmlformats.org/presentationml/2006/ole">
            <mc:AlternateContent xmlns:mc="http://schemas.openxmlformats.org/markup-compatibility/2006">
              <mc:Choice xmlns:v="urn:schemas-microsoft-com:vml" Requires="v">
                <p:oleObj spid="_x0000_s36065" name="Equation" r:id="rId13" imgW="1117600" imgH="482600" progId="Equation.DSMT4">
                  <p:embed/>
                </p:oleObj>
              </mc:Choice>
              <mc:Fallback>
                <p:oleObj name="Equation" r:id="rId13" imgW="1117600" imgH="482600" progId="Equation.DSMT4">
                  <p:embed/>
                  <p:pic>
                    <p:nvPicPr>
                      <p:cNvPr id="0" name=""/>
                      <p:cNvPicPr>
                        <a:picLocks noChangeAspect="1" noChangeArrowheads="1"/>
                      </p:cNvPicPr>
                      <p:nvPr/>
                    </p:nvPicPr>
                    <p:blipFill>
                      <a:blip r:embed="rId14"/>
                      <a:srcRect/>
                      <a:stretch>
                        <a:fillRect/>
                      </a:stretch>
                    </p:blipFill>
                    <p:spPr bwMode="auto">
                      <a:xfrm>
                        <a:off x="3325813" y="5321300"/>
                        <a:ext cx="2794000" cy="111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7644" name="Object 12"/>
          <p:cNvGraphicFramePr>
            <a:graphicFrameLocks noChangeAspect="1"/>
          </p:cNvGraphicFramePr>
          <p:nvPr>
            <p:extLst>
              <p:ext uri="{D42A27DB-BD31-4B8C-83A1-F6EECF244321}">
                <p14:modId xmlns:p14="http://schemas.microsoft.com/office/powerpoint/2010/main" val="2731338495"/>
              </p:ext>
            </p:extLst>
          </p:nvPr>
        </p:nvGraphicFramePr>
        <p:xfrm>
          <a:off x="6894090" y="3765463"/>
          <a:ext cx="465138" cy="433387"/>
        </p:xfrm>
        <a:graphic>
          <a:graphicData uri="http://schemas.openxmlformats.org/presentationml/2006/ole">
            <mc:AlternateContent xmlns:mc="http://schemas.openxmlformats.org/markup-compatibility/2006">
              <mc:Choice xmlns:v="urn:schemas-microsoft-com:vml" Requires="v">
                <p:oleObj spid="_x0000_s36066" name="Equation" r:id="rId15" imgW="190440" imgH="177480" progId="Equation.3">
                  <p:embed/>
                </p:oleObj>
              </mc:Choice>
              <mc:Fallback>
                <p:oleObj name="Equation" r:id="rId15" imgW="190440" imgH="1774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894090" y="3765463"/>
                        <a:ext cx="465138"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7645" name="Object 13"/>
          <p:cNvGraphicFramePr>
            <a:graphicFrameLocks noChangeAspect="1"/>
          </p:cNvGraphicFramePr>
          <p:nvPr>
            <p:extLst>
              <p:ext uri="{D42A27DB-BD31-4B8C-83A1-F6EECF244321}">
                <p14:modId xmlns:p14="http://schemas.microsoft.com/office/powerpoint/2010/main" val="3116864280"/>
              </p:ext>
            </p:extLst>
          </p:nvPr>
        </p:nvGraphicFramePr>
        <p:xfrm>
          <a:off x="6894090" y="4679863"/>
          <a:ext cx="495300" cy="433387"/>
        </p:xfrm>
        <a:graphic>
          <a:graphicData uri="http://schemas.openxmlformats.org/presentationml/2006/ole">
            <mc:AlternateContent xmlns:mc="http://schemas.openxmlformats.org/markup-compatibility/2006">
              <mc:Choice xmlns:v="urn:schemas-microsoft-com:vml" Requires="v">
                <p:oleObj spid="_x0000_s36067" name="Equation" r:id="rId17" imgW="203040" imgH="177480" progId="Equation.3">
                  <p:embed/>
                </p:oleObj>
              </mc:Choice>
              <mc:Fallback>
                <p:oleObj name="Equation" r:id="rId17" imgW="203040" imgH="17748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894090" y="4679863"/>
                        <a:ext cx="495300"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97646" name="Object 14"/>
          <p:cNvGraphicFramePr>
            <a:graphicFrameLocks noChangeAspect="1"/>
          </p:cNvGraphicFramePr>
          <p:nvPr>
            <p:extLst>
              <p:ext uri="{D42A27DB-BD31-4B8C-83A1-F6EECF244321}">
                <p14:modId xmlns:p14="http://schemas.microsoft.com/office/powerpoint/2010/main" val="2149851357"/>
              </p:ext>
            </p:extLst>
          </p:nvPr>
        </p:nvGraphicFramePr>
        <p:xfrm>
          <a:off x="6894090" y="5518063"/>
          <a:ext cx="434975" cy="433387"/>
        </p:xfrm>
        <a:graphic>
          <a:graphicData uri="http://schemas.openxmlformats.org/presentationml/2006/ole">
            <mc:AlternateContent xmlns:mc="http://schemas.openxmlformats.org/markup-compatibility/2006">
              <mc:Choice xmlns:v="urn:schemas-microsoft-com:vml" Requires="v">
                <p:oleObj spid="_x0000_s36068" name="Equation" r:id="rId19" imgW="177480" imgH="177480" progId="Equation.DSMT4">
                  <p:embed/>
                </p:oleObj>
              </mc:Choice>
              <mc:Fallback>
                <p:oleObj name="Equation" r:id="rId19" imgW="177480" imgH="17748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894090" y="5518063"/>
                        <a:ext cx="434975" cy="433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4"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53</a:t>
            </a:fld>
            <a:endParaRPr lang="en-US" sz="1200" dirty="0">
              <a:latin typeface="Times New Roman"/>
              <a:cs typeface="Times New Roman"/>
            </a:endParaRPr>
          </a:p>
        </p:txBody>
      </p:sp>
    </p:spTree>
    <p:extLst>
      <p:ext uri="{BB962C8B-B14F-4D97-AF65-F5344CB8AC3E}">
        <p14:creationId xmlns:p14="http://schemas.microsoft.com/office/powerpoint/2010/main" val="413211867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5</a:t>
            </a:r>
            <a:r>
              <a:rPr lang="en-US" dirty="0" smtClean="0"/>
              <a:t>.11 </a:t>
            </a:r>
            <a:r>
              <a:rPr lang="en-US" dirty="0"/>
              <a:t>16QAM Constellation Diagram</a:t>
            </a:r>
          </a:p>
        </p:txBody>
      </p:sp>
      <p:pic>
        <p:nvPicPr>
          <p:cNvPr id="2" name="Picture Placeholder 1" descr="Ch07fig11.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l="-24651" r="-24651"/>
          <a:stretch>
            <a:fillRect/>
          </a:stretch>
        </p:blipFill>
        <p:spPr/>
      </p:pic>
      <p:sp>
        <p:nvSpPr>
          <p:cNvPr id="6" name="Text Placeholder 5"/>
          <p:cNvSpPr>
            <a:spLocks noGrp="1"/>
          </p:cNvSpPr>
          <p:nvPr>
            <p:ph type="body" sz="half" idx="2"/>
          </p:nvPr>
        </p:nvSpPr>
        <p:spPr/>
        <p:txBody>
          <a:bodyPr/>
          <a:lstStyle/>
          <a:p>
            <a:endParaRPr lang="en-US"/>
          </a:p>
        </p:txBody>
      </p:sp>
      <p:sp>
        <p:nvSpPr>
          <p:cNvPr id="8"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54</a:t>
            </a:fld>
            <a:endParaRPr lang="en-US" sz="1200" dirty="0">
              <a:latin typeface="Times New Roman"/>
              <a:cs typeface="Times New Roman"/>
            </a:endParaRPr>
          </a:p>
        </p:txBody>
      </p:sp>
      <p:pic>
        <p:nvPicPr>
          <p:cNvPr id="3" name="Picture 2" descr="5_11_16qam_constellation_diagram.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5559857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 Error rate (BER)</a:t>
            </a:r>
            <a:endParaRPr lang="en-US" dirty="0"/>
          </a:p>
        </p:txBody>
      </p:sp>
      <p:sp>
        <p:nvSpPr>
          <p:cNvPr id="3" name="Content Placeholder 2"/>
          <p:cNvSpPr>
            <a:spLocks noGrp="1"/>
          </p:cNvSpPr>
          <p:nvPr>
            <p:ph idx="1"/>
          </p:nvPr>
        </p:nvSpPr>
        <p:spPr>
          <a:xfrm>
            <a:off x="457200" y="1600200"/>
            <a:ext cx="8009151" cy="4525963"/>
          </a:xfrm>
        </p:spPr>
        <p:txBody>
          <a:bodyPr>
            <a:normAutofit fontScale="92500" lnSpcReduction="10000"/>
          </a:bodyPr>
          <a:lstStyle/>
          <a:p>
            <a:r>
              <a:rPr lang="en-US" dirty="0" smtClean="0"/>
              <a:t>Performance must be assessed in the presence of noise</a:t>
            </a:r>
          </a:p>
          <a:p>
            <a:r>
              <a:rPr lang="en-US" dirty="0" smtClean="0"/>
              <a:t>“Bit error probability” is probably a clearer</a:t>
            </a:r>
            <a:r>
              <a:rPr lang="en-US" baseline="0" dirty="0" smtClean="0"/>
              <a:t> term</a:t>
            </a:r>
          </a:p>
          <a:p>
            <a:pPr lvl="1"/>
            <a:r>
              <a:rPr lang="en-US" dirty="0" smtClean="0"/>
              <a:t>BER is not a rate in bits/sec, but rather a probability</a:t>
            </a:r>
          </a:p>
          <a:p>
            <a:pPr lvl="1"/>
            <a:r>
              <a:rPr lang="en-US" baseline="0" dirty="0" smtClean="0"/>
              <a:t>Commonly</a:t>
            </a:r>
            <a:r>
              <a:rPr lang="en-US" dirty="0" smtClean="0"/>
              <a:t> plotted on a log scale in the y-axis and </a:t>
            </a:r>
            <a:r>
              <a:rPr lang="en-US" i="1" dirty="0" err="1" smtClean="0"/>
              <a:t>E</a:t>
            </a:r>
            <a:r>
              <a:rPr lang="en-US" i="1" baseline="-25000" dirty="0" err="1" smtClean="0"/>
              <a:t>b</a:t>
            </a:r>
            <a:r>
              <a:rPr lang="en-US" dirty="0" smtClean="0"/>
              <a:t>/</a:t>
            </a:r>
            <a:r>
              <a:rPr lang="en-US" i="1" dirty="0" smtClean="0"/>
              <a:t>N</a:t>
            </a:r>
            <a:r>
              <a:rPr lang="en-US" i="1" baseline="-25000" dirty="0" smtClean="0"/>
              <a:t>0</a:t>
            </a:r>
            <a:r>
              <a:rPr lang="en-US" dirty="0" smtClean="0"/>
              <a:t> in dB on the x-axis</a:t>
            </a:r>
          </a:p>
          <a:p>
            <a:pPr lvl="1"/>
            <a:r>
              <a:rPr lang="en-US" dirty="0" smtClean="0"/>
              <a:t>As </a:t>
            </a:r>
            <a:r>
              <a:rPr lang="en-US" i="1" dirty="0" err="1"/>
              <a:t>E</a:t>
            </a:r>
            <a:r>
              <a:rPr lang="en-US" i="1" baseline="-25000" dirty="0" err="1"/>
              <a:t>b</a:t>
            </a:r>
            <a:r>
              <a:rPr lang="en-US" dirty="0"/>
              <a:t>/</a:t>
            </a:r>
            <a:r>
              <a:rPr lang="en-US" i="1" dirty="0"/>
              <a:t>N</a:t>
            </a:r>
            <a:r>
              <a:rPr lang="en-US" i="1" baseline="-25000" dirty="0"/>
              <a:t>0</a:t>
            </a:r>
            <a:r>
              <a:rPr lang="en-US" dirty="0"/>
              <a:t> </a:t>
            </a:r>
            <a:r>
              <a:rPr lang="en-US" dirty="0" smtClean="0"/>
              <a:t>increases, BER drops</a:t>
            </a:r>
          </a:p>
          <a:p>
            <a:r>
              <a:rPr lang="en-US" dirty="0" smtClean="0"/>
              <a:t>Curves to the lower left have better performance</a:t>
            </a:r>
          </a:p>
          <a:p>
            <a:pPr lvl="1"/>
            <a:r>
              <a:rPr lang="en-US" dirty="0" smtClean="0"/>
              <a:t>Lower BER at the same </a:t>
            </a:r>
            <a:r>
              <a:rPr lang="en-US" i="1" dirty="0" err="1"/>
              <a:t>E</a:t>
            </a:r>
            <a:r>
              <a:rPr lang="en-US" i="1" baseline="-25000" dirty="0" err="1"/>
              <a:t>b</a:t>
            </a:r>
            <a:r>
              <a:rPr lang="en-US" dirty="0"/>
              <a:t>/</a:t>
            </a:r>
            <a:r>
              <a:rPr lang="en-US" i="1" dirty="0"/>
              <a:t>N</a:t>
            </a:r>
            <a:r>
              <a:rPr lang="en-US" i="1" baseline="-25000" dirty="0"/>
              <a:t>0</a:t>
            </a:r>
            <a:r>
              <a:rPr lang="en-US" dirty="0"/>
              <a:t> </a:t>
            </a:r>
            <a:endParaRPr lang="en-US" dirty="0" smtClean="0"/>
          </a:p>
          <a:p>
            <a:pPr lvl="1"/>
            <a:r>
              <a:rPr lang="en-US" baseline="0" dirty="0" smtClean="0"/>
              <a:t>Lower </a:t>
            </a:r>
            <a:r>
              <a:rPr lang="en-US" i="1" dirty="0" err="1"/>
              <a:t>E</a:t>
            </a:r>
            <a:r>
              <a:rPr lang="en-US" i="1" baseline="-25000" dirty="0" err="1"/>
              <a:t>b</a:t>
            </a:r>
            <a:r>
              <a:rPr lang="en-US" dirty="0"/>
              <a:t>/</a:t>
            </a:r>
            <a:r>
              <a:rPr lang="en-US" i="1" dirty="0"/>
              <a:t>N</a:t>
            </a:r>
            <a:r>
              <a:rPr lang="en-US" i="1" baseline="-25000" dirty="0"/>
              <a:t>0</a:t>
            </a:r>
            <a:r>
              <a:rPr lang="en-US" dirty="0"/>
              <a:t> </a:t>
            </a:r>
            <a:r>
              <a:rPr lang="en-US" dirty="0" smtClean="0"/>
              <a:t>for the same BER</a:t>
            </a:r>
          </a:p>
          <a:p>
            <a:pPr lvl="1"/>
            <a:endParaRPr lang="en-US" dirty="0"/>
          </a:p>
        </p:txBody>
      </p:sp>
      <p:sp>
        <p:nvSpPr>
          <p:cNvPr id="4"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55</a:t>
            </a:fld>
            <a:endParaRPr lang="en-US" sz="1200" dirty="0">
              <a:latin typeface="Times New Roman"/>
              <a:cs typeface="Times New Roman"/>
            </a:endParaRPr>
          </a:p>
        </p:txBody>
      </p:sp>
    </p:spTree>
    <p:extLst>
      <p:ext uri="{BB962C8B-B14F-4D97-AF65-F5344CB8AC3E}">
        <p14:creationId xmlns:p14="http://schemas.microsoft.com/office/powerpoint/2010/main" val="26462122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58633" y="5957455"/>
            <a:ext cx="6720925" cy="397596"/>
          </a:xfrm>
        </p:spPr>
        <p:txBody>
          <a:bodyPr anchor="t">
            <a:normAutofit fontScale="90000"/>
          </a:bodyPr>
          <a:lstStyle/>
          <a:p>
            <a:r>
              <a:rPr lang="en-US" dirty="0" smtClean="0"/>
              <a:t>5.12 </a:t>
            </a:r>
            <a:r>
              <a:rPr lang="en-US" dirty="0"/>
              <a:t>Theoretical Bit Error Rate for Multilevel FSK, PSK, and QAM</a:t>
            </a:r>
          </a:p>
        </p:txBody>
      </p:sp>
      <p:pic>
        <p:nvPicPr>
          <p:cNvPr id="2" name="Picture Placeholder 1" descr="Ch07fig10.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t="-8473" b="-8473"/>
          <a:stretch>
            <a:fillRect/>
          </a:stretch>
        </p:blipFill>
        <p:spPr/>
      </p:pic>
      <p:sp>
        <p:nvSpPr>
          <p:cNvPr id="6" name="Text Placeholder 5"/>
          <p:cNvSpPr>
            <a:spLocks noGrp="1"/>
          </p:cNvSpPr>
          <p:nvPr>
            <p:ph type="body" sz="half" idx="2"/>
          </p:nvPr>
        </p:nvSpPr>
        <p:spPr/>
        <p:txBody>
          <a:bodyPr/>
          <a:lstStyle/>
          <a:p>
            <a:endParaRPr lang="en-US"/>
          </a:p>
        </p:txBody>
      </p:sp>
      <p:sp>
        <p:nvSpPr>
          <p:cNvPr id="5"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56</a:t>
            </a:fld>
            <a:endParaRPr lang="en-US" sz="1200" dirty="0">
              <a:latin typeface="Times New Roman"/>
              <a:cs typeface="Times New Roman"/>
            </a:endParaRPr>
          </a:p>
        </p:txBody>
      </p:sp>
      <p:pic>
        <p:nvPicPr>
          <p:cNvPr id="3" name="Picture 2" descr="5_12_theoritical_bit_error_rate_for_multilevel_fsk_psk_and_qam.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5"/>
            <a:ext cx="457200" cy="457200"/>
          </a:xfrm>
          <a:prstGeom prst="rect">
            <a:avLst/>
          </a:prstGeom>
        </p:spPr>
      </p:pic>
    </p:spTree>
    <p:extLst>
      <p:ext uri="{BB962C8B-B14F-4D97-AF65-F5344CB8AC3E}">
        <p14:creationId xmlns:p14="http://schemas.microsoft.com/office/powerpoint/2010/main" val="379505145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Grp="1" noChangeArrowheads="1"/>
          </p:cNvSpPr>
          <p:nvPr>
            <p:ph type="title"/>
          </p:nvPr>
        </p:nvSpPr>
        <p:spPr/>
        <p:txBody>
          <a:bodyPr>
            <a:normAutofit/>
          </a:bodyPr>
          <a:lstStyle/>
          <a:p>
            <a:r>
              <a:rPr lang="en-US" dirty="0" smtClean="0"/>
              <a:t>CODING AND ERROR CONTROL</a:t>
            </a:r>
            <a:endParaRPr lang="en-US" dirty="0"/>
          </a:p>
        </p:txBody>
      </p:sp>
      <p:sp>
        <p:nvSpPr>
          <p:cNvPr id="252931" name="Rectangle 3"/>
          <p:cNvSpPr>
            <a:spLocks noGrp="1" noChangeArrowheads="1"/>
          </p:cNvSpPr>
          <p:nvPr>
            <p:ph idx="1"/>
          </p:nvPr>
        </p:nvSpPr>
        <p:spPr/>
        <p:txBody>
          <a:bodyPr/>
          <a:lstStyle/>
          <a:p>
            <a:r>
              <a:rPr lang="en-US" sz="2800" dirty="0"/>
              <a:t>Error detection codes</a:t>
            </a:r>
          </a:p>
          <a:p>
            <a:pPr lvl="1"/>
            <a:r>
              <a:rPr lang="en-US" sz="2400" dirty="0"/>
              <a:t>Detects the presence of an error</a:t>
            </a:r>
          </a:p>
          <a:p>
            <a:r>
              <a:rPr lang="en-US" sz="2800" dirty="0"/>
              <a:t>Automatic repeat request (ARQ) protocols</a:t>
            </a:r>
          </a:p>
          <a:p>
            <a:pPr lvl="1"/>
            <a:r>
              <a:rPr lang="en-US" sz="2400" dirty="0"/>
              <a:t>Block of data with error is discarded</a:t>
            </a:r>
          </a:p>
          <a:p>
            <a:pPr lvl="1"/>
            <a:r>
              <a:rPr lang="en-US" sz="2400" dirty="0"/>
              <a:t>Transmitter retransmits that block of data</a:t>
            </a:r>
          </a:p>
          <a:p>
            <a:r>
              <a:rPr lang="en-US" sz="2800" dirty="0"/>
              <a:t>Error correction codes, or forward correction codes (FEC)</a:t>
            </a:r>
          </a:p>
          <a:p>
            <a:pPr lvl="1"/>
            <a:r>
              <a:rPr lang="en-US" sz="2400" dirty="0"/>
              <a:t>Designed to detect and correct errors</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57</a:t>
            </a:fld>
            <a:endParaRPr lang="en-US" sz="1200" dirty="0">
              <a:latin typeface="Times New Roman"/>
              <a:cs typeface="Times New Roman"/>
            </a:endParaRPr>
          </a:p>
        </p:txBody>
      </p:sp>
    </p:spTree>
    <p:extLst>
      <p:ext uri="{BB962C8B-B14F-4D97-AF65-F5344CB8AC3E}">
        <p14:creationId xmlns:p14="http://schemas.microsoft.com/office/powerpoint/2010/main" val="147954755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Grp="1" noChangeArrowheads="1"/>
          </p:cNvSpPr>
          <p:nvPr>
            <p:ph type="title"/>
          </p:nvPr>
        </p:nvSpPr>
        <p:spPr/>
        <p:txBody>
          <a:bodyPr>
            <a:normAutofit fontScale="90000"/>
          </a:bodyPr>
          <a:lstStyle/>
          <a:p>
            <a:r>
              <a:rPr lang="en-US" dirty="0"/>
              <a:t>Error Detection Probabilities</a:t>
            </a:r>
          </a:p>
        </p:txBody>
      </p:sp>
      <p:sp>
        <p:nvSpPr>
          <p:cNvPr id="253955" name="Rectangle 3"/>
          <p:cNvSpPr>
            <a:spLocks noGrp="1" noChangeArrowheads="1"/>
          </p:cNvSpPr>
          <p:nvPr>
            <p:ph idx="1"/>
          </p:nvPr>
        </p:nvSpPr>
        <p:spPr/>
        <p:txBody>
          <a:bodyPr/>
          <a:lstStyle/>
          <a:p>
            <a:pPr>
              <a:lnSpc>
                <a:spcPct val="90000"/>
              </a:lnSpc>
            </a:pPr>
            <a:r>
              <a:rPr lang="en-US" dirty="0"/>
              <a:t>Definitions</a:t>
            </a:r>
            <a:endParaRPr lang="en-US" i="1" dirty="0"/>
          </a:p>
          <a:p>
            <a:pPr lvl="2">
              <a:lnSpc>
                <a:spcPct val="90000"/>
              </a:lnSpc>
            </a:pPr>
            <a:r>
              <a:rPr lang="en-US" i="1" dirty="0" err="1"/>
              <a:t>P</a:t>
            </a:r>
            <a:r>
              <a:rPr lang="en-US" i="1" baseline="-25000" dirty="0" err="1"/>
              <a:t>b</a:t>
            </a:r>
            <a:r>
              <a:rPr lang="en-US" dirty="0"/>
              <a:t> : Probability of single bit error (BER)</a:t>
            </a:r>
          </a:p>
          <a:p>
            <a:pPr lvl="2">
              <a:lnSpc>
                <a:spcPct val="90000"/>
              </a:lnSpc>
            </a:pPr>
            <a:r>
              <a:rPr lang="en-US" i="1" dirty="0"/>
              <a:t>P</a:t>
            </a:r>
            <a:r>
              <a:rPr lang="en-US" baseline="-25000" dirty="0"/>
              <a:t>1</a:t>
            </a:r>
            <a:r>
              <a:rPr lang="en-US" dirty="0"/>
              <a:t> : Probability that a frame arrives with no bit errors</a:t>
            </a:r>
          </a:p>
          <a:p>
            <a:pPr lvl="2">
              <a:lnSpc>
                <a:spcPct val="90000"/>
              </a:lnSpc>
            </a:pPr>
            <a:r>
              <a:rPr lang="en-US" i="1" dirty="0"/>
              <a:t>P</a:t>
            </a:r>
            <a:r>
              <a:rPr lang="en-US" baseline="-25000" dirty="0"/>
              <a:t>2</a:t>
            </a:r>
            <a:r>
              <a:rPr lang="en-US" dirty="0"/>
              <a:t> : While using error detection, the probability that a frame arrives with one or more undetected errors</a:t>
            </a:r>
          </a:p>
          <a:p>
            <a:pPr lvl="2">
              <a:lnSpc>
                <a:spcPct val="90000"/>
              </a:lnSpc>
            </a:pPr>
            <a:r>
              <a:rPr lang="en-US" i="1" dirty="0"/>
              <a:t>P</a:t>
            </a:r>
            <a:r>
              <a:rPr lang="en-US" baseline="-25000" dirty="0"/>
              <a:t>3</a:t>
            </a:r>
            <a:r>
              <a:rPr lang="en-US" dirty="0"/>
              <a:t> : While using error detection, the probability that a frame arrives with one or more detected bit errors but no undetected bit errors</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58</a:t>
            </a:fld>
            <a:endParaRPr lang="en-US" sz="1200" dirty="0">
              <a:latin typeface="Times New Roman"/>
              <a:cs typeface="Times New Roman"/>
            </a:endParaRPr>
          </a:p>
        </p:txBody>
      </p:sp>
    </p:spTree>
    <p:extLst>
      <p:ext uri="{BB962C8B-B14F-4D97-AF65-F5344CB8AC3E}">
        <p14:creationId xmlns:p14="http://schemas.microsoft.com/office/powerpoint/2010/main" val="370927084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p:txBody>
          <a:bodyPr>
            <a:normAutofit fontScale="90000"/>
          </a:bodyPr>
          <a:lstStyle/>
          <a:p>
            <a:r>
              <a:rPr lang="en-US" dirty="0"/>
              <a:t>Error Detection Probabilities</a:t>
            </a:r>
          </a:p>
        </p:txBody>
      </p:sp>
      <p:sp>
        <p:nvSpPr>
          <p:cNvPr id="254979" name="Rectangle 3"/>
          <p:cNvSpPr>
            <a:spLocks noGrp="1" noChangeArrowheads="1"/>
          </p:cNvSpPr>
          <p:nvPr>
            <p:ph idx="1"/>
          </p:nvPr>
        </p:nvSpPr>
        <p:spPr/>
        <p:txBody>
          <a:bodyPr/>
          <a:lstStyle/>
          <a:p>
            <a:r>
              <a:rPr lang="en-US" dirty="0"/>
              <a:t>With no error detection</a:t>
            </a:r>
          </a:p>
          <a:p>
            <a:endParaRPr lang="en-US" dirty="0"/>
          </a:p>
          <a:p>
            <a:endParaRPr lang="en-US" dirty="0"/>
          </a:p>
          <a:p>
            <a:endParaRPr lang="en-US" dirty="0"/>
          </a:p>
          <a:p>
            <a:pPr marL="0" indent="0">
              <a:buNone/>
            </a:pPr>
            <a:endParaRPr lang="en-US" dirty="0"/>
          </a:p>
          <a:p>
            <a:pPr lvl="2"/>
            <a:r>
              <a:rPr lang="en-US" dirty="0"/>
              <a:t>F = Number of bits per frame</a:t>
            </a:r>
          </a:p>
        </p:txBody>
      </p:sp>
      <p:graphicFrame>
        <p:nvGraphicFramePr>
          <p:cNvPr id="254980" name="Object 4"/>
          <p:cNvGraphicFramePr>
            <a:graphicFrameLocks noChangeAspect="1"/>
          </p:cNvGraphicFramePr>
          <p:nvPr>
            <p:extLst>
              <p:ext uri="{D42A27DB-BD31-4B8C-83A1-F6EECF244321}">
                <p14:modId xmlns:p14="http://schemas.microsoft.com/office/powerpoint/2010/main" val="457064007"/>
              </p:ext>
            </p:extLst>
          </p:nvPr>
        </p:nvGraphicFramePr>
        <p:xfrm>
          <a:off x="2995310" y="2286000"/>
          <a:ext cx="2663322" cy="2119032"/>
        </p:xfrm>
        <a:graphic>
          <a:graphicData uri="http://schemas.openxmlformats.org/presentationml/2006/ole">
            <mc:AlternateContent xmlns:mc="http://schemas.openxmlformats.org/markup-compatibility/2006">
              <mc:Choice xmlns:v="urn:schemas-microsoft-com:vml" Requires="v">
                <p:oleObj spid="_x0000_s53274" name="Equation" r:id="rId3" imgW="799920" imgH="711000" progId="Equation.DSMT4">
                  <p:embed/>
                </p:oleObj>
              </mc:Choice>
              <mc:Fallback>
                <p:oleObj name="Equation" r:id="rId3" imgW="799920" imgH="711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5310" y="2286000"/>
                        <a:ext cx="2663322" cy="2119032"/>
                      </a:xfrm>
                      <a:prstGeom prst="rect">
                        <a:avLst/>
                      </a:prstGeom>
                      <a:noFill/>
                      <a:ln>
                        <a:noFill/>
                      </a:ln>
                      <a:effectLst/>
                      <a:extLst/>
                    </p:spPr>
                  </p:pic>
                </p:oleObj>
              </mc:Fallback>
            </mc:AlternateContent>
          </a:graphicData>
        </a:graphic>
      </p:graphicFrame>
      <p:sp>
        <p:nvSpPr>
          <p:cNvPr id="6"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59</a:t>
            </a:fld>
            <a:endParaRPr lang="en-US" sz="1200" dirty="0">
              <a:latin typeface="Times New Roman"/>
              <a:cs typeface="Times New Roman"/>
            </a:endParaRPr>
          </a:p>
        </p:txBody>
      </p:sp>
    </p:spTree>
    <p:extLst>
      <p:ext uri="{BB962C8B-B14F-4D97-AF65-F5344CB8AC3E}">
        <p14:creationId xmlns:p14="http://schemas.microsoft.com/office/powerpoint/2010/main" val="39741922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5.1 </a:t>
            </a:r>
            <a:r>
              <a:rPr lang="en-US" dirty="0"/>
              <a:t>Wireless Propagation Modes</a:t>
            </a:r>
          </a:p>
        </p:txBody>
      </p:sp>
      <p:pic>
        <p:nvPicPr>
          <p:cNvPr id="3" name="Picture Placeholder 2" descr="Ch06fig05.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l="-59246" r="-59246"/>
          <a:stretch>
            <a:fillRect/>
          </a:stretch>
        </p:blipFill>
        <p:spPr/>
      </p:pic>
      <p:sp>
        <p:nvSpPr>
          <p:cNvPr id="6" name="Text Placeholder 5"/>
          <p:cNvSpPr>
            <a:spLocks noGrp="1"/>
          </p:cNvSpPr>
          <p:nvPr>
            <p:ph type="body" sz="half" idx="2"/>
          </p:nvPr>
        </p:nvSpPr>
        <p:spPr/>
        <p:txBody>
          <a:bodyPr/>
          <a:lstStyle/>
          <a:p>
            <a:endParaRPr lang="en-US"/>
          </a:p>
        </p:txBody>
      </p:sp>
      <p:sp>
        <p:nvSpPr>
          <p:cNvPr id="8" name="Slide Number Placeholder 5"/>
          <p:cNvSpPr>
            <a:spLocks noGrp="1"/>
          </p:cNvSpPr>
          <p:nvPr>
            <p:ph type="sldNum" sz="quarter" idx="4294967295"/>
          </p:nvPr>
        </p:nvSpPr>
        <p:spPr>
          <a:xfrm>
            <a:off x="5450780"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6</a:t>
            </a:fld>
            <a:endParaRPr lang="en-US" sz="1200" dirty="0">
              <a:latin typeface="Times New Roman"/>
              <a:cs typeface="Times New Roman"/>
            </a:endParaRPr>
          </a:p>
        </p:txBody>
      </p:sp>
      <p:pic>
        <p:nvPicPr>
          <p:cNvPr id="2" name="Picture 1" descr="5_1_wireless_propagation_modes.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128556129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1026"/>
          <p:cNvSpPr>
            <a:spLocks noGrp="1" noChangeArrowheads="1"/>
          </p:cNvSpPr>
          <p:nvPr>
            <p:ph type="title"/>
          </p:nvPr>
        </p:nvSpPr>
        <p:spPr/>
        <p:txBody>
          <a:bodyPr/>
          <a:lstStyle/>
          <a:p>
            <a:r>
              <a:rPr lang="en-US" dirty="0"/>
              <a:t>Error Detection Process</a:t>
            </a:r>
          </a:p>
        </p:txBody>
      </p:sp>
      <p:sp>
        <p:nvSpPr>
          <p:cNvPr id="268291" name="Rectangle 1027"/>
          <p:cNvSpPr>
            <a:spLocks noGrp="1" noChangeArrowheads="1"/>
          </p:cNvSpPr>
          <p:nvPr>
            <p:ph idx="1"/>
          </p:nvPr>
        </p:nvSpPr>
        <p:spPr/>
        <p:txBody>
          <a:bodyPr/>
          <a:lstStyle/>
          <a:p>
            <a:pPr>
              <a:lnSpc>
                <a:spcPct val="90000"/>
              </a:lnSpc>
            </a:pPr>
            <a:r>
              <a:rPr lang="en-US" sz="2800" dirty="0"/>
              <a:t>Transmitter</a:t>
            </a:r>
          </a:p>
          <a:p>
            <a:pPr lvl="1">
              <a:lnSpc>
                <a:spcPct val="90000"/>
              </a:lnSpc>
            </a:pPr>
            <a:r>
              <a:rPr lang="en-US" sz="2400" dirty="0"/>
              <a:t>For a given frame, an error-detecting code (check bits) is calculated from data bits</a:t>
            </a:r>
          </a:p>
          <a:p>
            <a:pPr lvl="1">
              <a:lnSpc>
                <a:spcPct val="90000"/>
              </a:lnSpc>
            </a:pPr>
            <a:r>
              <a:rPr lang="en-US" sz="2400" dirty="0"/>
              <a:t>Check bits are appended to data bits</a:t>
            </a:r>
          </a:p>
          <a:p>
            <a:pPr>
              <a:lnSpc>
                <a:spcPct val="90000"/>
              </a:lnSpc>
            </a:pPr>
            <a:r>
              <a:rPr lang="en-US" sz="2800" dirty="0"/>
              <a:t>Receiver</a:t>
            </a:r>
          </a:p>
          <a:p>
            <a:pPr lvl="1">
              <a:lnSpc>
                <a:spcPct val="90000"/>
              </a:lnSpc>
            </a:pPr>
            <a:r>
              <a:rPr lang="en-US" sz="2400" dirty="0"/>
              <a:t>Separates incoming frame into data bits and check bits</a:t>
            </a:r>
          </a:p>
          <a:p>
            <a:pPr lvl="1">
              <a:lnSpc>
                <a:spcPct val="90000"/>
              </a:lnSpc>
            </a:pPr>
            <a:r>
              <a:rPr lang="en-US" sz="2400" dirty="0"/>
              <a:t>Calculates check bits from received data bits</a:t>
            </a:r>
          </a:p>
          <a:p>
            <a:pPr lvl="1">
              <a:lnSpc>
                <a:spcPct val="90000"/>
              </a:lnSpc>
            </a:pPr>
            <a:r>
              <a:rPr lang="en-US" sz="2400" dirty="0"/>
              <a:t>Compares calculated check bits against received check bits</a:t>
            </a:r>
          </a:p>
          <a:p>
            <a:pPr lvl="1">
              <a:lnSpc>
                <a:spcPct val="90000"/>
              </a:lnSpc>
            </a:pPr>
            <a:r>
              <a:rPr lang="en-US" sz="2400" dirty="0"/>
              <a:t>Detected error occurs if mismatch</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60</a:t>
            </a:fld>
            <a:endParaRPr lang="en-US" sz="1200" dirty="0">
              <a:latin typeface="Times New Roman"/>
              <a:cs typeface="Times New Roman"/>
            </a:endParaRPr>
          </a:p>
        </p:txBody>
      </p:sp>
    </p:spTree>
    <p:extLst>
      <p:ext uri="{BB962C8B-B14F-4D97-AF65-F5344CB8AC3E}">
        <p14:creationId xmlns:p14="http://schemas.microsoft.com/office/powerpoint/2010/main" val="5972499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lstStyle/>
          <a:p>
            <a:r>
              <a:rPr lang="en-US" dirty="0" smtClean="0"/>
              <a:t>5.13 </a:t>
            </a:r>
            <a:r>
              <a:rPr lang="en-US" dirty="0"/>
              <a:t>Error Detection Process</a:t>
            </a:r>
          </a:p>
        </p:txBody>
      </p:sp>
      <p:pic>
        <p:nvPicPr>
          <p:cNvPr id="3" name="Picture 2" descr="Ch10fig01.ep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81" y="27309"/>
            <a:ext cx="8911973" cy="5827059"/>
          </a:xfrm>
          <a:prstGeom prst="rect">
            <a:avLst/>
          </a:prstGeom>
        </p:spPr>
      </p:pic>
      <p:sp>
        <p:nvSpPr>
          <p:cNvPr id="8"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61</a:t>
            </a:fld>
            <a:endParaRPr lang="en-US" sz="1200" dirty="0">
              <a:latin typeface="Times New Roman"/>
              <a:cs typeface="Times New Roman"/>
            </a:endParaRPr>
          </a:p>
        </p:txBody>
      </p:sp>
      <p:sp>
        <p:nvSpPr>
          <p:cNvPr id="6" name="Text Placeholder 5"/>
          <p:cNvSpPr>
            <a:spLocks noGrp="1"/>
          </p:cNvSpPr>
          <p:nvPr>
            <p:ph type="body" sz="half" idx="2"/>
          </p:nvPr>
        </p:nvSpPr>
        <p:spPr>
          <a:xfrm>
            <a:off x="461818" y="6356349"/>
            <a:ext cx="5225473" cy="365125"/>
          </a:xfrm>
        </p:spPr>
        <p:txBody>
          <a:bodyPr/>
          <a:lstStyle/>
          <a:p>
            <a:endParaRPr lang="en-US"/>
          </a:p>
        </p:txBody>
      </p:sp>
      <p:pic>
        <p:nvPicPr>
          <p:cNvPr id="5" name="Picture 4" descr="5_13_error_detection_process.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39799567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r>
              <a:rPr lang="en-US" dirty="0"/>
              <a:t>Parity Check</a:t>
            </a:r>
          </a:p>
        </p:txBody>
      </p:sp>
      <p:sp>
        <p:nvSpPr>
          <p:cNvPr id="258051" name="Rectangle 3"/>
          <p:cNvSpPr>
            <a:spLocks noGrp="1" noChangeArrowheads="1"/>
          </p:cNvSpPr>
          <p:nvPr>
            <p:ph idx="1"/>
          </p:nvPr>
        </p:nvSpPr>
        <p:spPr/>
        <p:txBody>
          <a:bodyPr/>
          <a:lstStyle/>
          <a:p>
            <a:pPr>
              <a:lnSpc>
                <a:spcPct val="90000"/>
              </a:lnSpc>
            </a:pPr>
            <a:r>
              <a:rPr lang="en-US" dirty="0"/>
              <a:t>Parity bit appended to a block of data</a:t>
            </a:r>
          </a:p>
          <a:p>
            <a:pPr>
              <a:lnSpc>
                <a:spcPct val="90000"/>
              </a:lnSpc>
            </a:pPr>
            <a:r>
              <a:rPr lang="en-US" dirty="0"/>
              <a:t>Even parity</a:t>
            </a:r>
          </a:p>
          <a:p>
            <a:pPr lvl="1">
              <a:lnSpc>
                <a:spcPct val="90000"/>
              </a:lnSpc>
            </a:pPr>
            <a:r>
              <a:rPr lang="en-US" dirty="0"/>
              <a:t>Added bit ensures an even number of 1s</a:t>
            </a:r>
          </a:p>
          <a:p>
            <a:pPr>
              <a:lnSpc>
                <a:spcPct val="90000"/>
              </a:lnSpc>
            </a:pPr>
            <a:r>
              <a:rPr lang="en-US" dirty="0"/>
              <a:t>Odd parity</a:t>
            </a:r>
          </a:p>
          <a:p>
            <a:pPr lvl="1">
              <a:lnSpc>
                <a:spcPct val="90000"/>
              </a:lnSpc>
            </a:pPr>
            <a:r>
              <a:rPr lang="en-US" dirty="0"/>
              <a:t>Added	bit ensures an odd number of 1s</a:t>
            </a:r>
          </a:p>
          <a:p>
            <a:pPr>
              <a:lnSpc>
                <a:spcPct val="90000"/>
              </a:lnSpc>
            </a:pPr>
            <a:r>
              <a:rPr lang="en-US" dirty="0"/>
              <a:t>Example, 7-bit character [1110001]</a:t>
            </a:r>
          </a:p>
          <a:p>
            <a:pPr lvl="1">
              <a:lnSpc>
                <a:spcPct val="90000"/>
              </a:lnSpc>
            </a:pPr>
            <a:r>
              <a:rPr lang="en-US" dirty="0"/>
              <a:t>Even parity [11100010]</a:t>
            </a:r>
          </a:p>
          <a:p>
            <a:pPr lvl="1">
              <a:lnSpc>
                <a:spcPct val="90000"/>
              </a:lnSpc>
            </a:pPr>
            <a:r>
              <a:rPr lang="en-US" dirty="0"/>
              <a:t>Odd parity [11100011]</a:t>
            </a:r>
          </a:p>
        </p:txBody>
      </p:sp>
      <p:sp>
        <p:nvSpPr>
          <p:cNvPr id="6"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62</a:t>
            </a:fld>
            <a:endParaRPr lang="en-US" sz="1200" dirty="0">
              <a:latin typeface="Times New Roman"/>
              <a:cs typeface="Times New Roman"/>
            </a:endParaRPr>
          </a:p>
        </p:txBody>
      </p:sp>
    </p:spTree>
    <p:extLst>
      <p:ext uri="{BB962C8B-B14F-4D97-AF65-F5344CB8AC3E}">
        <p14:creationId xmlns:p14="http://schemas.microsoft.com/office/powerpoint/2010/main" val="345270871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2"/>
          <p:cNvSpPr>
            <a:spLocks noGrp="1" noChangeArrowheads="1"/>
          </p:cNvSpPr>
          <p:nvPr>
            <p:ph type="title"/>
          </p:nvPr>
        </p:nvSpPr>
        <p:spPr/>
        <p:txBody>
          <a:bodyPr>
            <a:normAutofit fontScale="90000"/>
          </a:bodyPr>
          <a:lstStyle/>
          <a:p>
            <a:r>
              <a:rPr lang="en-US" dirty="0"/>
              <a:t>Cyclic Redundancy Check (CRC)</a:t>
            </a:r>
          </a:p>
        </p:txBody>
      </p:sp>
      <p:sp>
        <p:nvSpPr>
          <p:cNvPr id="259075" name="Rectangle 3"/>
          <p:cNvSpPr>
            <a:spLocks noGrp="1" noChangeArrowheads="1"/>
          </p:cNvSpPr>
          <p:nvPr>
            <p:ph idx="1"/>
          </p:nvPr>
        </p:nvSpPr>
        <p:spPr/>
        <p:txBody>
          <a:bodyPr/>
          <a:lstStyle/>
          <a:p>
            <a:pPr>
              <a:lnSpc>
                <a:spcPct val="90000"/>
              </a:lnSpc>
            </a:pPr>
            <a:r>
              <a:rPr lang="en-US" dirty="0"/>
              <a:t>Transmitter</a:t>
            </a:r>
          </a:p>
          <a:p>
            <a:pPr lvl="1">
              <a:lnSpc>
                <a:spcPct val="90000"/>
              </a:lnSpc>
            </a:pPr>
            <a:r>
              <a:rPr lang="en-US" dirty="0"/>
              <a:t>For a </a:t>
            </a:r>
            <a:r>
              <a:rPr lang="en-US" i="1" dirty="0"/>
              <a:t>k</a:t>
            </a:r>
            <a:r>
              <a:rPr lang="en-US" dirty="0"/>
              <a:t>-bit block, transmitter generates an (</a:t>
            </a:r>
            <a:r>
              <a:rPr lang="en-US" i="1" dirty="0"/>
              <a:t>n</a:t>
            </a:r>
            <a:r>
              <a:rPr lang="en-US" dirty="0"/>
              <a:t>-</a:t>
            </a:r>
            <a:r>
              <a:rPr lang="en-US" i="1" dirty="0"/>
              <a:t>k</a:t>
            </a:r>
            <a:r>
              <a:rPr lang="en-US" dirty="0"/>
              <a:t>)-bit frame check sequence (FCS)</a:t>
            </a:r>
          </a:p>
          <a:p>
            <a:pPr lvl="1">
              <a:lnSpc>
                <a:spcPct val="90000"/>
              </a:lnSpc>
            </a:pPr>
            <a:r>
              <a:rPr lang="en-US" dirty="0"/>
              <a:t>Resulting frame of </a:t>
            </a:r>
            <a:r>
              <a:rPr lang="en-US" i="1" dirty="0"/>
              <a:t>n</a:t>
            </a:r>
            <a:r>
              <a:rPr lang="en-US" dirty="0"/>
              <a:t> bits is exactly divisible by predetermined number</a:t>
            </a:r>
          </a:p>
          <a:p>
            <a:pPr>
              <a:lnSpc>
                <a:spcPct val="90000"/>
              </a:lnSpc>
            </a:pPr>
            <a:r>
              <a:rPr lang="en-US" dirty="0"/>
              <a:t>Receiver</a:t>
            </a:r>
          </a:p>
          <a:p>
            <a:pPr lvl="1">
              <a:lnSpc>
                <a:spcPct val="90000"/>
              </a:lnSpc>
            </a:pPr>
            <a:r>
              <a:rPr lang="en-US" dirty="0"/>
              <a:t>Divides incoming frame by predetermined number</a:t>
            </a:r>
          </a:p>
          <a:p>
            <a:pPr lvl="1">
              <a:lnSpc>
                <a:spcPct val="90000"/>
              </a:lnSpc>
            </a:pPr>
            <a:r>
              <a:rPr lang="en-US" dirty="0"/>
              <a:t>If no remainder, assumes no error</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63</a:t>
            </a:fld>
            <a:endParaRPr lang="en-US" sz="1200" dirty="0">
              <a:latin typeface="Times New Roman"/>
              <a:cs typeface="Times New Roman"/>
            </a:endParaRPr>
          </a:p>
        </p:txBody>
      </p:sp>
    </p:spTree>
    <p:extLst>
      <p:ext uri="{BB962C8B-B14F-4D97-AF65-F5344CB8AC3E}">
        <p14:creationId xmlns:p14="http://schemas.microsoft.com/office/powerpoint/2010/main" val="208069417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1026"/>
          <p:cNvSpPr>
            <a:spLocks noGrp="1" noChangeArrowheads="1"/>
          </p:cNvSpPr>
          <p:nvPr>
            <p:ph type="title"/>
          </p:nvPr>
        </p:nvSpPr>
        <p:spPr/>
        <p:txBody>
          <a:bodyPr>
            <a:normAutofit fontScale="90000"/>
          </a:bodyPr>
          <a:lstStyle/>
          <a:p>
            <a:r>
              <a:rPr lang="en-US" dirty="0"/>
              <a:t>CRC using Modulo 2 Arithmetic</a:t>
            </a:r>
          </a:p>
        </p:txBody>
      </p:sp>
      <p:sp>
        <p:nvSpPr>
          <p:cNvPr id="269315" name="Rectangle 1027"/>
          <p:cNvSpPr>
            <a:spLocks noGrp="1" noChangeArrowheads="1"/>
          </p:cNvSpPr>
          <p:nvPr>
            <p:ph idx="1"/>
          </p:nvPr>
        </p:nvSpPr>
        <p:spPr/>
        <p:txBody>
          <a:bodyPr/>
          <a:lstStyle/>
          <a:p>
            <a:pPr>
              <a:lnSpc>
                <a:spcPct val="90000"/>
              </a:lnSpc>
            </a:pPr>
            <a:r>
              <a:rPr lang="en-US" dirty="0"/>
              <a:t>Exclusive-OR (XOR) operation</a:t>
            </a:r>
          </a:p>
          <a:p>
            <a:pPr>
              <a:lnSpc>
                <a:spcPct val="90000"/>
              </a:lnSpc>
            </a:pPr>
            <a:r>
              <a:rPr lang="en-US" dirty="0"/>
              <a:t>Parameters:</a:t>
            </a:r>
          </a:p>
          <a:p>
            <a:pPr lvl="2">
              <a:lnSpc>
                <a:spcPct val="90000"/>
              </a:lnSpc>
            </a:pPr>
            <a:r>
              <a:rPr lang="en-US" i="1" dirty="0"/>
              <a:t>T </a:t>
            </a:r>
            <a:r>
              <a:rPr lang="en-US" dirty="0"/>
              <a:t>= </a:t>
            </a:r>
            <a:r>
              <a:rPr lang="en-US" i="1" dirty="0"/>
              <a:t>n</a:t>
            </a:r>
            <a:r>
              <a:rPr lang="en-US" dirty="0"/>
              <a:t>-bit frame to be transmitted</a:t>
            </a:r>
          </a:p>
          <a:p>
            <a:pPr lvl="2">
              <a:lnSpc>
                <a:spcPct val="90000"/>
              </a:lnSpc>
            </a:pPr>
            <a:r>
              <a:rPr lang="en-US" i="1" dirty="0"/>
              <a:t>D </a:t>
            </a:r>
            <a:r>
              <a:rPr lang="en-US" dirty="0"/>
              <a:t>= </a:t>
            </a:r>
            <a:r>
              <a:rPr lang="en-US" i="1" dirty="0"/>
              <a:t>k</a:t>
            </a:r>
            <a:r>
              <a:rPr lang="en-US" dirty="0"/>
              <a:t>-bit block of data; the first </a:t>
            </a:r>
            <a:r>
              <a:rPr lang="en-US" i="1" dirty="0"/>
              <a:t>k </a:t>
            </a:r>
            <a:r>
              <a:rPr lang="en-US" dirty="0"/>
              <a:t>bits of </a:t>
            </a:r>
            <a:r>
              <a:rPr lang="en-US" i="1" dirty="0"/>
              <a:t>T</a:t>
            </a:r>
          </a:p>
          <a:p>
            <a:pPr lvl="2">
              <a:lnSpc>
                <a:spcPct val="90000"/>
              </a:lnSpc>
            </a:pPr>
            <a:r>
              <a:rPr lang="en-US" i="1" dirty="0"/>
              <a:t>F </a:t>
            </a:r>
            <a:r>
              <a:rPr lang="en-US" dirty="0"/>
              <a:t>= </a:t>
            </a:r>
            <a:r>
              <a:rPr lang="en-US" i="1" dirty="0"/>
              <a:t>(n </a:t>
            </a:r>
            <a:r>
              <a:rPr lang="en-US" dirty="0"/>
              <a:t>– </a:t>
            </a:r>
            <a:r>
              <a:rPr lang="en-US" i="1" dirty="0"/>
              <a:t>k</a:t>
            </a:r>
            <a:r>
              <a:rPr lang="en-US" dirty="0"/>
              <a:t>)-bit FCS; the last </a:t>
            </a:r>
            <a:r>
              <a:rPr lang="en-US" i="1" dirty="0"/>
              <a:t>(n </a:t>
            </a:r>
            <a:r>
              <a:rPr lang="en-US" dirty="0"/>
              <a:t>– </a:t>
            </a:r>
            <a:r>
              <a:rPr lang="en-US" i="1" dirty="0"/>
              <a:t>k</a:t>
            </a:r>
            <a:r>
              <a:rPr lang="en-US" dirty="0"/>
              <a:t>) bits of </a:t>
            </a:r>
            <a:r>
              <a:rPr lang="en-US" i="1" dirty="0"/>
              <a:t>T</a:t>
            </a:r>
          </a:p>
          <a:p>
            <a:pPr lvl="2">
              <a:lnSpc>
                <a:spcPct val="90000"/>
              </a:lnSpc>
            </a:pPr>
            <a:r>
              <a:rPr lang="en-US" i="1" dirty="0"/>
              <a:t>P </a:t>
            </a:r>
            <a:r>
              <a:rPr lang="en-US" dirty="0"/>
              <a:t>= pattern of </a:t>
            </a:r>
            <a:r>
              <a:rPr lang="en-US" i="1" dirty="0"/>
              <a:t>n</a:t>
            </a:r>
            <a:r>
              <a:rPr lang="en-US" dirty="0"/>
              <a:t>–</a:t>
            </a:r>
            <a:r>
              <a:rPr lang="en-US" i="1" dirty="0"/>
              <a:t>k</a:t>
            </a:r>
            <a:r>
              <a:rPr lang="en-US" dirty="0"/>
              <a:t>+1 bits; this is the predetermined divisor</a:t>
            </a:r>
          </a:p>
          <a:p>
            <a:pPr lvl="2">
              <a:lnSpc>
                <a:spcPct val="90000"/>
              </a:lnSpc>
            </a:pPr>
            <a:r>
              <a:rPr lang="en-US" i="1" dirty="0"/>
              <a:t>Q</a:t>
            </a:r>
            <a:r>
              <a:rPr lang="en-US" dirty="0"/>
              <a:t> = Quotient</a:t>
            </a:r>
          </a:p>
          <a:p>
            <a:pPr lvl="2">
              <a:lnSpc>
                <a:spcPct val="90000"/>
              </a:lnSpc>
            </a:pPr>
            <a:r>
              <a:rPr lang="en-US" i="1" dirty="0"/>
              <a:t>R</a:t>
            </a:r>
            <a:r>
              <a:rPr lang="en-US" dirty="0"/>
              <a:t> = Remainder</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64</a:t>
            </a:fld>
            <a:endParaRPr lang="en-US" sz="1200" dirty="0">
              <a:latin typeface="Times New Roman"/>
              <a:cs typeface="Times New Roman"/>
            </a:endParaRPr>
          </a:p>
        </p:txBody>
      </p:sp>
    </p:spTree>
    <p:extLst>
      <p:ext uri="{BB962C8B-B14F-4D97-AF65-F5344CB8AC3E}">
        <p14:creationId xmlns:p14="http://schemas.microsoft.com/office/powerpoint/2010/main" val="22088889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2"/>
          <p:cNvSpPr>
            <a:spLocks noGrp="1" noChangeArrowheads="1"/>
          </p:cNvSpPr>
          <p:nvPr>
            <p:ph type="title"/>
          </p:nvPr>
        </p:nvSpPr>
        <p:spPr/>
        <p:txBody>
          <a:bodyPr>
            <a:normAutofit fontScale="90000"/>
          </a:bodyPr>
          <a:lstStyle/>
          <a:p>
            <a:r>
              <a:rPr lang="en-US" dirty="0"/>
              <a:t>CRC using Modulo 2 Arithmetic</a:t>
            </a:r>
          </a:p>
        </p:txBody>
      </p:sp>
      <p:sp>
        <p:nvSpPr>
          <p:cNvPr id="280579" name="Rectangle 3"/>
          <p:cNvSpPr>
            <a:spLocks noGrp="1" noChangeArrowheads="1"/>
          </p:cNvSpPr>
          <p:nvPr>
            <p:ph idx="1"/>
          </p:nvPr>
        </p:nvSpPr>
        <p:spPr/>
        <p:txBody>
          <a:bodyPr/>
          <a:lstStyle/>
          <a:p>
            <a:pPr>
              <a:lnSpc>
                <a:spcPct val="90000"/>
              </a:lnSpc>
            </a:pPr>
            <a:r>
              <a:rPr lang="en-US" dirty="0"/>
              <a:t>For </a:t>
            </a:r>
            <a:r>
              <a:rPr lang="en-US" i="1" dirty="0"/>
              <a:t>T</a:t>
            </a:r>
            <a:r>
              <a:rPr lang="en-US" dirty="0"/>
              <a:t>/</a:t>
            </a:r>
            <a:r>
              <a:rPr lang="en-US" i="1" dirty="0"/>
              <a:t>P</a:t>
            </a:r>
            <a:r>
              <a:rPr lang="en-US" dirty="0"/>
              <a:t> to have no remainder, start with</a:t>
            </a:r>
          </a:p>
          <a:p>
            <a:pPr>
              <a:lnSpc>
                <a:spcPct val="90000"/>
              </a:lnSpc>
            </a:pPr>
            <a:endParaRPr lang="en-US" dirty="0"/>
          </a:p>
          <a:p>
            <a:pPr>
              <a:lnSpc>
                <a:spcPct val="90000"/>
              </a:lnSpc>
            </a:pPr>
            <a:r>
              <a:rPr lang="en-US" dirty="0"/>
              <a:t>Divide 2</a:t>
            </a:r>
            <a:r>
              <a:rPr lang="en-US" i="1" baseline="30000" dirty="0"/>
              <a:t>n</a:t>
            </a:r>
            <a:r>
              <a:rPr lang="en-US" baseline="30000" dirty="0"/>
              <a:t>-</a:t>
            </a:r>
            <a:r>
              <a:rPr lang="en-US" i="1" baseline="30000" dirty="0"/>
              <a:t>k</a:t>
            </a:r>
            <a:r>
              <a:rPr lang="en-US" i="1" dirty="0"/>
              <a:t>D</a:t>
            </a:r>
            <a:r>
              <a:rPr lang="en-US" dirty="0"/>
              <a:t> by </a:t>
            </a:r>
            <a:r>
              <a:rPr lang="en-US" i="1" dirty="0"/>
              <a:t>P</a:t>
            </a:r>
            <a:r>
              <a:rPr lang="en-US" dirty="0"/>
              <a:t> gives quotient  and remainder</a:t>
            </a:r>
          </a:p>
          <a:p>
            <a:pPr>
              <a:lnSpc>
                <a:spcPct val="90000"/>
              </a:lnSpc>
            </a:pPr>
            <a:endParaRPr lang="en-US" dirty="0"/>
          </a:p>
          <a:p>
            <a:pPr>
              <a:lnSpc>
                <a:spcPct val="90000"/>
              </a:lnSpc>
            </a:pPr>
            <a:endParaRPr lang="en-US" dirty="0"/>
          </a:p>
          <a:p>
            <a:pPr>
              <a:lnSpc>
                <a:spcPct val="90000"/>
              </a:lnSpc>
            </a:pPr>
            <a:r>
              <a:rPr lang="en-US" dirty="0"/>
              <a:t>Use remainder as FCS</a:t>
            </a:r>
            <a:endParaRPr lang="en-US" i="1" dirty="0"/>
          </a:p>
        </p:txBody>
      </p:sp>
      <p:graphicFrame>
        <p:nvGraphicFramePr>
          <p:cNvPr id="280580" name="Object 4"/>
          <p:cNvGraphicFramePr>
            <a:graphicFrameLocks noChangeAspect="1"/>
          </p:cNvGraphicFramePr>
          <p:nvPr>
            <p:extLst>
              <p:ext uri="{D42A27DB-BD31-4B8C-83A1-F6EECF244321}">
                <p14:modId xmlns:p14="http://schemas.microsoft.com/office/powerpoint/2010/main" val="2833304634"/>
              </p:ext>
            </p:extLst>
          </p:nvPr>
        </p:nvGraphicFramePr>
        <p:xfrm>
          <a:off x="3421528" y="2034802"/>
          <a:ext cx="2522072" cy="587375"/>
        </p:xfrm>
        <a:graphic>
          <a:graphicData uri="http://schemas.openxmlformats.org/presentationml/2006/ole">
            <mc:AlternateContent xmlns:mc="http://schemas.openxmlformats.org/markup-compatibility/2006">
              <mc:Choice xmlns:v="urn:schemas-microsoft-com:vml" Requires="v">
                <p:oleObj spid="_x0000_s54342" name="Equation" r:id="rId3" imgW="914400" imgH="190440" progId="Equation.3">
                  <p:embed/>
                </p:oleObj>
              </mc:Choice>
              <mc:Fallback>
                <p:oleObj name="Equation" r:id="rId3" imgW="914400" imgH="1904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1528" y="2034802"/>
                        <a:ext cx="2522072" cy="587375"/>
                      </a:xfrm>
                      <a:prstGeom prst="rect">
                        <a:avLst/>
                      </a:prstGeom>
                      <a:noFill/>
                      <a:ln>
                        <a:noFill/>
                      </a:ln>
                      <a:effectLst/>
                      <a:extLst/>
                    </p:spPr>
                  </p:pic>
                </p:oleObj>
              </mc:Fallback>
            </mc:AlternateContent>
          </a:graphicData>
        </a:graphic>
      </p:graphicFrame>
      <p:graphicFrame>
        <p:nvGraphicFramePr>
          <p:cNvPr id="280581" name="Object 5"/>
          <p:cNvGraphicFramePr>
            <a:graphicFrameLocks noChangeAspect="1"/>
          </p:cNvGraphicFramePr>
          <p:nvPr>
            <p:extLst>
              <p:ext uri="{D42A27DB-BD31-4B8C-83A1-F6EECF244321}">
                <p14:modId xmlns:p14="http://schemas.microsoft.com/office/powerpoint/2010/main" val="3869707778"/>
              </p:ext>
            </p:extLst>
          </p:nvPr>
        </p:nvGraphicFramePr>
        <p:xfrm>
          <a:off x="3421528" y="3521635"/>
          <a:ext cx="2799977" cy="1082675"/>
        </p:xfrm>
        <a:graphic>
          <a:graphicData uri="http://schemas.openxmlformats.org/presentationml/2006/ole">
            <mc:AlternateContent xmlns:mc="http://schemas.openxmlformats.org/markup-compatibility/2006">
              <mc:Choice xmlns:v="urn:schemas-microsoft-com:vml" Requires="v">
                <p:oleObj spid="_x0000_s54343" name="Equation" r:id="rId5" imgW="965160" imgH="419040" progId="Equation.3">
                  <p:embed/>
                </p:oleObj>
              </mc:Choice>
              <mc:Fallback>
                <p:oleObj name="Equation" r:id="rId5" imgW="96516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1528" y="3521635"/>
                        <a:ext cx="2799977" cy="1082675"/>
                      </a:xfrm>
                      <a:prstGeom prst="rect">
                        <a:avLst/>
                      </a:prstGeom>
                      <a:noFill/>
                      <a:ln>
                        <a:noFill/>
                      </a:ln>
                      <a:effectLst/>
                      <a:extLst/>
                    </p:spPr>
                  </p:pic>
                </p:oleObj>
              </mc:Fallback>
            </mc:AlternateContent>
          </a:graphicData>
        </a:graphic>
      </p:graphicFrame>
      <p:graphicFrame>
        <p:nvGraphicFramePr>
          <p:cNvPr id="280582" name="Object 6"/>
          <p:cNvGraphicFramePr>
            <a:graphicFrameLocks noChangeAspect="1"/>
          </p:cNvGraphicFramePr>
          <p:nvPr>
            <p:extLst>
              <p:ext uri="{D42A27DB-BD31-4B8C-83A1-F6EECF244321}">
                <p14:modId xmlns:p14="http://schemas.microsoft.com/office/powerpoint/2010/main" val="1124020859"/>
              </p:ext>
            </p:extLst>
          </p:nvPr>
        </p:nvGraphicFramePr>
        <p:xfrm>
          <a:off x="3421528" y="5432425"/>
          <a:ext cx="2781300" cy="587375"/>
        </p:xfrm>
        <a:graphic>
          <a:graphicData uri="http://schemas.openxmlformats.org/presentationml/2006/ole">
            <mc:AlternateContent xmlns:mc="http://schemas.openxmlformats.org/markup-compatibility/2006">
              <mc:Choice xmlns:v="urn:schemas-microsoft-com:vml" Requires="v">
                <p:oleObj spid="_x0000_s54344" name="Equation" r:id="rId7" imgW="901440" imgH="190440" progId="Equation.DSMT4">
                  <p:embed/>
                </p:oleObj>
              </mc:Choice>
              <mc:Fallback>
                <p:oleObj name="Equation" r:id="rId7" imgW="901440" imgH="1904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21528" y="5432425"/>
                        <a:ext cx="2781300"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8"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65</a:t>
            </a:fld>
            <a:endParaRPr lang="en-US" sz="1200" dirty="0">
              <a:latin typeface="Times New Roman"/>
              <a:cs typeface="Times New Roman"/>
            </a:endParaRPr>
          </a:p>
        </p:txBody>
      </p:sp>
    </p:spTree>
    <p:extLst>
      <p:ext uri="{BB962C8B-B14F-4D97-AF65-F5344CB8AC3E}">
        <p14:creationId xmlns:p14="http://schemas.microsoft.com/office/powerpoint/2010/main" val="25353589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p:txBody>
          <a:bodyPr>
            <a:normAutofit fontScale="90000"/>
          </a:bodyPr>
          <a:lstStyle/>
          <a:p>
            <a:r>
              <a:rPr lang="en-US" dirty="0"/>
              <a:t>CRC using Modulo 2 Arithmetic</a:t>
            </a:r>
          </a:p>
        </p:txBody>
      </p:sp>
      <p:sp>
        <p:nvSpPr>
          <p:cNvPr id="281603" name="Rectangle 3"/>
          <p:cNvSpPr>
            <a:spLocks noGrp="1" noChangeArrowheads="1"/>
          </p:cNvSpPr>
          <p:nvPr>
            <p:ph idx="1"/>
          </p:nvPr>
        </p:nvSpPr>
        <p:spPr/>
        <p:txBody>
          <a:bodyPr/>
          <a:lstStyle/>
          <a:p>
            <a:r>
              <a:rPr lang="en-US" dirty="0"/>
              <a:t>Does </a:t>
            </a:r>
            <a:r>
              <a:rPr lang="en-US" i="1" dirty="0"/>
              <a:t>R </a:t>
            </a:r>
            <a:r>
              <a:rPr lang="en-US" dirty="0"/>
              <a:t>cause </a:t>
            </a:r>
            <a:r>
              <a:rPr lang="en-US" i="1" dirty="0"/>
              <a:t>T</a:t>
            </a:r>
            <a:r>
              <a:rPr lang="en-US" dirty="0"/>
              <a:t>/</a:t>
            </a:r>
            <a:r>
              <a:rPr lang="en-US" i="1" dirty="0"/>
              <a:t>P </a:t>
            </a:r>
            <a:r>
              <a:rPr lang="en-US" dirty="0"/>
              <a:t>have no remainder?</a:t>
            </a:r>
          </a:p>
          <a:p>
            <a:endParaRPr lang="en-US" dirty="0"/>
          </a:p>
          <a:p>
            <a:endParaRPr lang="en-US" dirty="0"/>
          </a:p>
          <a:p>
            <a:r>
              <a:rPr lang="en-US" dirty="0"/>
              <a:t>Substituting, </a:t>
            </a:r>
          </a:p>
          <a:p>
            <a:endParaRPr lang="en-US" dirty="0"/>
          </a:p>
          <a:p>
            <a:endParaRPr lang="en-US" dirty="0"/>
          </a:p>
          <a:p>
            <a:pPr lvl="1"/>
            <a:r>
              <a:rPr lang="en-US" dirty="0"/>
              <a:t>No remainder, so </a:t>
            </a:r>
            <a:r>
              <a:rPr lang="en-US" i="1" dirty="0"/>
              <a:t>T</a:t>
            </a:r>
            <a:r>
              <a:rPr lang="en-US" dirty="0"/>
              <a:t> is exactly divisible by </a:t>
            </a:r>
            <a:r>
              <a:rPr lang="en-US" i="1" dirty="0"/>
              <a:t>P</a:t>
            </a:r>
          </a:p>
        </p:txBody>
      </p:sp>
      <p:graphicFrame>
        <p:nvGraphicFramePr>
          <p:cNvPr id="281604" name="Object 4"/>
          <p:cNvGraphicFramePr>
            <a:graphicFrameLocks noChangeAspect="1"/>
          </p:cNvGraphicFramePr>
          <p:nvPr>
            <p:extLst>
              <p:ext uri="{D42A27DB-BD31-4B8C-83A1-F6EECF244321}">
                <p14:modId xmlns:p14="http://schemas.microsoft.com/office/powerpoint/2010/main" val="1585700942"/>
              </p:ext>
            </p:extLst>
          </p:nvPr>
        </p:nvGraphicFramePr>
        <p:xfrm>
          <a:off x="2475757" y="2320367"/>
          <a:ext cx="4495800" cy="1060450"/>
        </p:xfrm>
        <a:graphic>
          <a:graphicData uri="http://schemas.openxmlformats.org/presentationml/2006/ole">
            <mc:AlternateContent xmlns:mc="http://schemas.openxmlformats.org/markup-compatibility/2006">
              <mc:Choice xmlns:v="urn:schemas-microsoft-com:vml" Requires="v">
                <p:oleObj spid="_x0000_s55344" name="Equation" r:id="rId3" imgW="1777680" imgH="419040" progId="Equation.3">
                  <p:embed/>
                </p:oleObj>
              </mc:Choice>
              <mc:Fallback>
                <p:oleObj name="Equation" r:id="rId3" imgW="177768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5757" y="2320367"/>
                        <a:ext cx="4495800" cy="1060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81605" name="Object 5"/>
          <p:cNvGraphicFramePr>
            <a:graphicFrameLocks noChangeAspect="1"/>
          </p:cNvGraphicFramePr>
          <p:nvPr>
            <p:extLst>
              <p:ext uri="{D42A27DB-BD31-4B8C-83A1-F6EECF244321}">
                <p14:modId xmlns:p14="http://schemas.microsoft.com/office/powerpoint/2010/main" val="463764505"/>
              </p:ext>
            </p:extLst>
          </p:nvPr>
        </p:nvGraphicFramePr>
        <p:xfrm>
          <a:off x="2202329" y="4179047"/>
          <a:ext cx="5040313" cy="995363"/>
        </p:xfrm>
        <a:graphic>
          <a:graphicData uri="http://schemas.openxmlformats.org/presentationml/2006/ole">
            <mc:AlternateContent xmlns:mc="http://schemas.openxmlformats.org/markup-compatibility/2006">
              <mc:Choice xmlns:v="urn:schemas-microsoft-com:vml" Requires="v">
                <p:oleObj spid="_x0000_s55345" name="Equation" r:id="rId5" imgW="1993680" imgH="393480" progId="Equation.DSMT4">
                  <p:embed/>
                </p:oleObj>
              </mc:Choice>
              <mc:Fallback>
                <p:oleObj name="Equation" r:id="rId5" imgW="1993680" imgH="39348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2329" y="4179047"/>
                        <a:ext cx="5040313"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7"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66</a:t>
            </a:fld>
            <a:endParaRPr lang="en-US" sz="1200" dirty="0">
              <a:latin typeface="Times New Roman"/>
              <a:cs typeface="Times New Roman"/>
            </a:endParaRPr>
          </a:p>
        </p:txBody>
      </p:sp>
    </p:spTree>
    <p:extLst>
      <p:ext uri="{BB962C8B-B14F-4D97-AF65-F5344CB8AC3E}">
        <p14:creationId xmlns:p14="http://schemas.microsoft.com/office/powerpoint/2010/main" val="251218103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2"/>
          <p:cNvSpPr>
            <a:spLocks noGrp="1" noChangeArrowheads="1"/>
          </p:cNvSpPr>
          <p:nvPr>
            <p:ph type="title"/>
          </p:nvPr>
        </p:nvSpPr>
        <p:spPr/>
        <p:txBody>
          <a:bodyPr/>
          <a:lstStyle/>
          <a:p>
            <a:r>
              <a:rPr lang="en-US" dirty="0"/>
              <a:t>CRC using Polynomials</a:t>
            </a:r>
          </a:p>
        </p:txBody>
      </p:sp>
      <p:sp>
        <p:nvSpPr>
          <p:cNvPr id="270339" name="Rectangle 3"/>
          <p:cNvSpPr>
            <a:spLocks noGrp="1" noChangeArrowheads="1"/>
          </p:cNvSpPr>
          <p:nvPr>
            <p:ph idx="1"/>
          </p:nvPr>
        </p:nvSpPr>
        <p:spPr/>
        <p:txBody>
          <a:bodyPr/>
          <a:lstStyle/>
          <a:p>
            <a:r>
              <a:rPr lang="en-US" dirty="0"/>
              <a:t>All values expressed as polynomials</a:t>
            </a:r>
          </a:p>
          <a:p>
            <a:pPr lvl="1"/>
            <a:r>
              <a:rPr lang="en-US" dirty="0"/>
              <a:t>Dummy variable </a:t>
            </a:r>
            <a:r>
              <a:rPr lang="en-US" i="1" dirty="0"/>
              <a:t>X</a:t>
            </a:r>
            <a:r>
              <a:rPr lang="en-US" dirty="0"/>
              <a:t> with binary coefficients</a:t>
            </a:r>
          </a:p>
        </p:txBody>
      </p:sp>
      <p:graphicFrame>
        <p:nvGraphicFramePr>
          <p:cNvPr id="270340" name="Object 4"/>
          <p:cNvGraphicFramePr>
            <a:graphicFrameLocks noChangeAspect="1"/>
          </p:cNvGraphicFramePr>
          <p:nvPr>
            <p:extLst>
              <p:ext uri="{D42A27DB-BD31-4B8C-83A1-F6EECF244321}">
                <p14:modId xmlns:p14="http://schemas.microsoft.com/office/powerpoint/2010/main" val="12826407"/>
              </p:ext>
            </p:extLst>
          </p:nvPr>
        </p:nvGraphicFramePr>
        <p:xfrm>
          <a:off x="2569883" y="2994212"/>
          <a:ext cx="4114800" cy="1682750"/>
        </p:xfrm>
        <a:graphic>
          <a:graphicData uri="http://schemas.openxmlformats.org/presentationml/2006/ole">
            <mc:AlternateContent xmlns:mc="http://schemas.openxmlformats.org/markup-compatibility/2006">
              <mc:Choice xmlns:v="urn:schemas-microsoft-com:vml" Requires="v">
                <p:oleObj spid="_x0000_s56346" name="Equation" r:id="rId3" imgW="1676160" imgH="685800" progId="Equation.DSMT4">
                  <p:embed/>
                </p:oleObj>
              </mc:Choice>
              <mc:Fallback>
                <p:oleObj name="Equation" r:id="rId3" imgW="1676160" imgH="685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9883" y="2994212"/>
                        <a:ext cx="4114800" cy="1682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67</a:t>
            </a:fld>
            <a:endParaRPr lang="en-US" sz="1200" dirty="0">
              <a:latin typeface="Times New Roman"/>
              <a:cs typeface="Times New Roman"/>
            </a:endParaRPr>
          </a:p>
        </p:txBody>
      </p:sp>
    </p:spTree>
    <p:extLst>
      <p:ext uri="{BB962C8B-B14F-4D97-AF65-F5344CB8AC3E}">
        <p14:creationId xmlns:p14="http://schemas.microsoft.com/office/powerpoint/2010/main" val="106893192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lstStyle/>
          <a:p>
            <a:r>
              <a:rPr lang="en-US" dirty="0" smtClean="0"/>
              <a:t>5.14 </a:t>
            </a:r>
            <a:r>
              <a:rPr lang="en-US" dirty="0"/>
              <a:t>Polynomial Division for Example </a:t>
            </a:r>
            <a:r>
              <a:rPr lang="en-US" dirty="0" smtClean="0"/>
              <a:t>5.10</a:t>
            </a:r>
            <a:endParaRPr lang="en-US" dirty="0"/>
          </a:p>
        </p:txBody>
      </p:sp>
      <p:pic>
        <p:nvPicPr>
          <p:cNvPr id="2" name="Picture Placeholder 1" descr="Ch10fig02.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l="8337" r="8337"/>
          <a:stretch>
            <a:fillRect/>
          </a:stretch>
        </p:blipFill>
        <p:spPr/>
      </p:pic>
      <p:sp>
        <p:nvSpPr>
          <p:cNvPr id="6" name="Text Placeholder 5"/>
          <p:cNvSpPr>
            <a:spLocks noGrp="1"/>
          </p:cNvSpPr>
          <p:nvPr>
            <p:ph type="body" sz="half" idx="2"/>
          </p:nvPr>
        </p:nvSpPr>
        <p:spPr/>
        <p:txBody>
          <a:bodyPr/>
          <a:lstStyle/>
          <a:p>
            <a:endParaRPr lang="en-US"/>
          </a:p>
        </p:txBody>
      </p:sp>
      <p:sp>
        <p:nvSpPr>
          <p:cNvPr id="8"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68</a:t>
            </a:fld>
            <a:endParaRPr lang="en-US" sz="1200" dirty="0">
              <a:latin typeface="Times New Roman"/>
              <a:cs typeface="Times New Roman"/>
            </a:endParaRPr>
          </a:p>
        </p:txBody>
      </p:sp>
      <p:pic>
        <p:nvPicPr>
          <p:cNvPr id="3" name="Picture 2" descr="5_14_polynomial_division_for_example_5_10.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365137976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p:txBody>
          <a:bodyPr/>
          <a:lstStyle/>
          <a:p>
            <a:r>
              <a:rPr lang="en-US" dirty="0"/>
              <a:t>CRC using Polynomials</a:t>
            </a:r>
          </a:p>
        </p:txBody>
      </p:sp>
      <p:sp>
        <p:nvSpPr>
          <p:cNvPr id="273411" name="Rectangle 3"/>
          <p:cNvSpPr>
            <a:spLocks noGrp="1" noChangeArrowheads="1"/>
          </p:cNvSpPr>
          <p:nvPr>
            <p:ph idx="1"/>
          </p:nvPr>
        </p:nvSpPr>
        <p:spPr/>
        <p:txBody>
          <a:bodyPr/>
          <a:lstStyle/>
          <a:p>
            <a:r>
              <a:rPr lang="en-US" sz="2800" dirty="0"/>
              <a:t>Widely used versions of</a:t>
            </a:r>
            <a:r>
              <a:rPr lang="en-US" sz="2800" i="1" dirty="0"/>
              <a:t> P(X)</a:t>
            </a:r>
            <a:endParaRPr lang="en-US" sz="2800" dirty="0"/>
          </a:p>
          <a:p>
            <a:pPr lvl="1"/>
            <a:r>
              <a:rPr lang="en-US" sz="2400" dirty="0"/>
              <a:t>CRC–12 </a:t>
            </a:r>
          </a:p>
          <a:p>
            <a:pPr lvl="2"/>
            <a:r>
              <a:rPr lang="en-US" sz="2000" dirty="0"/>
              <a:t>X</a:t>
            </a:r>
            <a:r>
              <a:rPr lang="en-US" sz="2000" baseline="30000" dirty="0"/>
              <a:t>12 </a:t>
            </a:r>
            <a:r>
              <a:rPr lang="en-US" sz="2000" dirty="0"/>
              <a:t>+ X</a:t>
            </a:r>
            <a:r>
              <a:rPr lang="en-US" sz="2000" baseline="30000" dirty="0"/>
              <a:t>11 </a:t>
            </a:r>
            <a:r>
              <a:rPr lang="en-US" sz="2000" dirty="0"/>
              <a:t>+ X</a:t>
            </a:r>
            <a:r>
              <a:rPr lang="en-US" sz="2000" baseline="30000" dirty="0"/>
              <a:t>3 </a:t>
            </a:r>
            <a:r>
              <a:rPr lang="en-US" sz="2000" dirty="0"/>
              <a:t>+ X</a:t>
            </a:r>
            <a:r>
              <a:rPr lang="en-US" sz="2000" baseline="30000" dirty="0"/>
              <a:t>2 </a:t>
            </a:r>
            <a:r>
              <a:rPr lang="en-US" sz="2000" dirty="0"/>
              <a:t>+ X + 1</a:t>
            </a:r>
          </a:p>
          <a:p>
            <a:pPr lvl="1"/>
            <a:r>
              <a:rPr lang="en-US" sz="2400" dirty="0"/>
              <a:t>CRC–16 </a:t>
            </a:r>
          </a:p>
          <a:p>
            <a:pPr lvl="2"/>
            <a:r>
              <a:rPr lang="en-US" sz="2000" dirty="0"/>
              <a:t>X</a:t>
            </a:r>
            <a:r>
              <a:rPr lang="en-US" sz="2000" baseline="30000" dirty="0"/>
              <a:t>16 </a:t>
            </a:r>
            <a:r>
              <a:rPr lang="en-US" sz="2000" dirty="0"/>
              <a:t>+ X</a:t>
            </a:r>
            <a:r>
              <a:rPr lang="en-US" sz="2000" baseline="30000" dirty="0"/>
              <a:t>15 </a:t>
            </a:r>
            <a:r>
              <a:rPr lang="en-US" sz="2000" dirty="0"/>
              <a:t>+ X</a:t>
            </a:r>
            <a:r>
              <a:rPr lang="en-US" sz="2000" baseline="30000" dirty="0"/>
              <a:t>2 </a:t>
            </a:r>
            <a:r>
              <a:rPr lang="en-US" sz="2000" dirty="0"/>
              <a:t>+ 1</a:t>
            </a:r>
          </a:p>
          <a:p>
            <a:pPr lvl="1"/>
            <a:r>
              <a:rPr lang="en-US" sz="2400" dirty="0"/>
              <a:t>CRC – CCITT </a:t>
            </a:r>
          </a:p>
          <a:p>
            <a:pPr lvl="2"/>
            <a:r>
              <a:rPr lang="en-US" sz="2000" dirty="0"/>
              <a:t>X</a:t>
            </a:r>
            <a:r>
              <a:rPr lang="en-US" sz="2000" baseline="30000" dirty="0"/>
              <a:t>16 </a:t>
            </a:r>
            <a:r>
              <a:rPr lang="en-US" sz="2000" dirty="0"/>
              <a:t>+ X</a:t>
            </a:r>
            <a:r>
              <a:rPr lang="en-US" sz="2000" baseline="30000" dirty="0"/>
              <a:t>12 </a:t>
            </a:r>
            <a:r>
              <a:rPr lang="en-US" sz="2000" dirty="0"/>
              <a:t>+ X</a:t>
            </a:r>
            <a:r>
              <a:rPr lang="en-US" sz="2000" baseline="30000" dirty="0"/>
              <a:t>5 </a:t>
            </a:r>
            <a:r>
              <a:rPr lang="en-US" sz="2000" dirty="0"/>
              <a:t>+ 1</a:t>
            </a:r>
          </a:p>
          <a:p>
            <a:pPr lvl="1"/>
            <a:r>
              <a:rPr lang="en-US" sz="2400" dirty="0"/>
              <a:t>CRC – 32 </a:t>
            </a:r>
          </a:p>
          <a:p>
            <a:pPr lvl="2"/>
            <a:r>
              <a:rPr lang="en-US" sz="2000" dirty="0"/>
              <a:t>X</a:t>
            </a:r>
            <a:r>
              <a:rPr lang="en-US" sz="2000" baseline="30000" dirty="0"/>
              <a:t>32 </a:t>
            </a:r>
            <a:r>
              <a:rPr lang="en-US" sz="2000" dirty="0"/>
              <a:t>+ X</a:t>
            </a:r>
            <a:r>
              <a:rPr lang="en-US" sz="2000" baseline="30000" dirty="0"/>
              <a:t>26 </a:t>
            </a:r>
            <a:r>
              <a:rPr lang="en-US" sz="2000" dirty="0"/>
              <a:t>+ X</a:t>
            </a:r>
            <a:r>
              <a:rPr lang="en-US" sz="2000" baseline="30000" dirty="0"/>
              <a:t>23 </a:t>
            </a:r>
            <a:r>
              <a:rPr lang="en-US" sz="2000" dirty="0"/>
              <a:t>+ X</a:t>
            </a:r>
            <a:r>
              <a:rPr lang="en-US" sz="2000" baseline="30000" dirty="0"/>
              <a:t>22</a:t>
            </a:r>
            <a:r>
              <a:rPr lang="en-US" sz="2000" dirty="0"/>
              <a:t> + X</a:t>
            </a:r>
            <a:r>
              <a:rPr lang="en-US" sz="2000" baseline="30000" dirty="0"/>
              <a:t>16 </a:t>
            </a:r>
            <a:r>
              <a:rPr lang="en-US" sz="2000" dirty="0"/>
              <a:t>+ X</a:t>
            </a:r>
            <a:r>
              <a:rPr lang="en-US" sz="2000" baseline="30000" dirty="0"/>
              <a:t>12 </a:t>
            </a:r>
            <a:r>
              <a:rPr lang="en-US" sz="2000" dirty="0"/>
              <a:t>+ X</a:t>
            </a:r>
            <a:r>
              <a:rPr lang="en-US" sz="2000" baseline="30000" dirty="0"/>
              <a:t>11 </a:t>
            </a:r>
            <a:r>
              <a:rPr lang="en-US" sz="2000" dirty="0"/>
              <a:t>+ X</a:t>
            </a:r>
            <a:r>
              <a:rPr lang="en-US" sz="2000" baseline="30000" dirty="0"/>
              <a:t>10 </a:t>
            </a:r>
            <a:r>
              <a:rPr lang="en-US" sz="2000" dirty="0"/>
              <a:t>+</a:t>
            </a:r>
            <a:r>
              <a:rPr lang="en-US" sz="2000" baseline="30000" dirty="0"/>
              <a:t> </a:t>
            </a:r>
            <a:r>
              <a:rPr lang="en-US" sz="2000" dirty="0"/>
              <a:t>X</a:t>
            </a:r>
            <a:r>
              <a:rPr lang="en-US" sz="2000" baseline="30000" dirty="0"/>
              <a:t>8 </a:t>
            </a:r>
            <a:r>
              <a:rPr lang="en-US" sz="2000" dirty="0"/>
              <a:t>+ X</a:t>
            </a:r>
            <a:r>
              <a:rPr lang="en-US" sz="2000" baseline="30000" dirty="0"/>
              <a:t>7 </a:t>
            </a:r>
            <a:r>
              <a:rPr lang="en-US" sz="2000" dirty="0"/>
              <a:t>+ X</a:t>
            </a:r>
            <a:r>
              <a:rPr lang="en-US" sz="2000" baseline="30000" dirty="0"/>
              <a:t>5 </a:t>
            </a:r>
            <a:r>
              <a:rPr lang="en-US" sz="2000" dirty="0"/>
              <a:t>+</a:t>
            </a:r>
            <a:r>
              <a:rPr lang="en-US" sz="2000" baseline="30000" dirty="0"/>
              <a:t> </a:t>
            </a:r>
            <a:r>
              <a:rPr lang="en-US" sz="2000" dirty="0"/>
              <a:t>X</a:t>
            </a:r>
            <a:r>
              <a:rPr lang="en-US" sz="2000" baseline="30000" dirty="0"/>
              <a:t>4 </a:t>
            </a:r>
            <a:r>
              <a:rPr lang="en-US" sz="2000" dirty="0"/>
              <a:t>+ X</a:t>
            </a:r>
            <a:r>
              <a:rPr lang="en-US" sz="2000" baseline="30000" dirty="0"/>
              <a:t>2 </a:t>
            </a:r>
            <a:r>
              <a:rPr lang="en-US" sz="2000" dirty="0"/>
              <a:t>+ X + 1</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69</a:t>
            </a:fld>
            <a:endParaRPr lang="en-US" sz="1200" dirty="0">
              <a:latin typeface="Times New Roman"/>
              <a:cs typeface="Times New Roman"/>
            </a:endParaRPr>
          </a:p>
        </p:txBody>
      </p:sp>
    </p:spTree>
    <p:extLst>
      <p:ext uri="{BB962C8B-B14F-4D97-AF65-F5344CB8AC3E}">
        <p14:creationId xmlns:p14="http://schemas.microsoft.com/office/powerpoint/2010/main" val="102013774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dirty="0"/>
              <a:t>Ground Wave Propagation</a:t>
            </a:r>
          </a:p>
        </p:txBody>
      </p:sp>
      <p:sp>
        <p:nvSpPr>
          <p:cNvPr id="216067" name="Rectangle 3"/>
          <p:cNvSpPr>
            <a:spLocks noGrp="1" noChangeArrowheads="1"/>
          </p:cNvSpPr>
          <p:nvPr>
            <p:ph idx="1"/>
          </p:nvPr>
        </p:nvSpPr>
        <p:spPr/>
        <p:txBody>
          <a:bodyPr/>
          <a:lstStyle/>
          <a:p>
            <a:r>
              <a:rPr lang="en-US" dirty="0"/>
              <a:t>Follows contour of the earth</a:t>
            </a:r>
          </a:p>
          <a:p>
            <a:r>
              <a:rPr lang="en-US" dirty="0"/>
              <a:t>Can </a:t>
            </a:r>
            <a:r>
              <a:rPr lang="en-US" dirty="0" smtClean="0"/>
              <a:t>propagate </a:t>
            </a:r>
            <a:r>
              <a:rPr lang="en-US" dirty="0"/>
              <a:t>considerable distances</a:t>
            </a:r>
          </a:p>
          <a:p>
            <a:r>
              <a:rPr lang="en-US" dirty="0"/>
              <a:t>Frequencies up to 2 MHz</a:t>
            </a:r>
          </a:p>
          <a:p>
            <a:r>
              <a:rPr lang="en-US" dirty="0"/>
              <a:t>Example</a:t>
            </a:r>
          </a:p>
          <a:p>
            <a:pPr lvl="1"/>
            <a:r>
              <a:rPr lang="en-US" dirty="0"/>
              <a:t>AM radio</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7</a:t>
            </a:fld>
            <a:endParaRPr lang="en-US" sz="1200" dirty="0">
              <a:latin typeface="Times New Roman"/>
              <a:cs typeface="Times New Roman"/>
            </a:endParaRPr>
          </a:p>
        </p:txBody>
      </p:sp>
    </p:spTree>
    <p:extLst>
      <p:ext uri="{BB962C8B-B14F-4D97-AF65-F5344CB8AC3E}">
        <p14:creationId xmlns:p14="http://schemas.microsoft.com/office/powerpoint/2010/main" val="39525711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1026"/>
          <p:cNvSpPr>
            <a:spLocks noGrp="1" noChangeArrowheads="1"/>
          </p:cNvSpPr>
          <p:nvPr>
            <p:ph type="title"/>
          </p:nvPr>
        </p:nvSpPr>
        <p:spPr/>
        <p:txBody>
          <a:bodyPr>
            <a:normAutofit fontScale="90000"/>
          </a:bodyPr>
          <a:lstStyle/>
          <a:p>
            <a:r>
              <a:rPr lang="en-US" dirty="0"/>
              <a:t>Wireless Transmission Errors</a:t>
            </a:r>
          </a:p>
        </p:txBody>
      </p:sp>
      <p:sp>
        <p:nvSpPr>
          <p:cNvPr id="288771" name="Rectangle 1027"/>
          <p:cNvSpPr>
            <a:spLocks noGrp="1" noChangeArrowheads="1"/>
          </p:cNvSpPr>
          <p:nvPr>
            <p:ph idx="1"/>
          </p:nvPr>
        </p:nvSpPr>
        <p:spPr/>
        <p:txBody>
          <a:bodyPr/>
          <a:lstStyle/>
          <a:p>
            <a:r>
              <a:rPr lang="en-US" dirty="0"/>
              <a:t>Error detection requires retransmission</a:t>
            </a:r>
          </a:p>
          <a:p>
            <a:r>
              <a:rPr lang="en-US" dirty="0"/>
              <a:t>Detection inadequate for wireless applications</a:t>
            </a:r>
          </a:p>
          <a:p>
            <a:pPr lvl="1"/>
            <a:r>
              <a:rPr lang="en-US" dirty="0"/>
              <a:t>Error rate on wireless link can be high, results in a large number of retransmissions</a:t>
            </a:r>
          </a:p>
          <a:p>
            <a:pPr lvl="1"/>
            <a:r>
              <a:rPr lang="en-US" dirty="0"/>
              <a:t>Long propagation delay compared to transmission time</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70</a:t>
            </a:fld>
            <a:endParaRPr lang="en-US" sz="1200" dirty="0">
              <a:latin typeface="Times New Roman"/>
              <a:cs typeface="Times New Roman"/>
            </a:endParaRPr>
          </a:p>
        </p:txBody>
      </p:sp>
    </p:spTree>
    <p:extLst>
      <p:ext uri="{BB962C8B-B14F-4D97-AF65-F5344CB8AC3E}">
        <p14:creationId xmlns:p14="http://schemas.microsoft.com/office/powerpoint/2010/main" val="376995071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normAutofit fontScale="90000"/>
          </a:bodyPr>
          <a:lstStyle/>
          <a:p>
            <a:r>
              <a:rPr lang="en-US" dirty="0"/>
              <a:t>Block Error Correction Codes</a:t>
            </a:r>
          </a:p>
        </p:txBody>
      </p:sp>
      <p:sp>
        <p:nvSpPr>
          <p:cNvPr id="261123" name="Rectangle 3"/>
          <p:cNvSpPr>
            <a:spLocks noGrp="1" noChangeArrowheads="1"/>
          </p:cNvSpPr>
          <p:nvPr>
            <p:ph idx="1"/>
          </p:nvPr>
        </p:nvSpPr>
        <p:spPr/>
        <p:txBody>
          <a:bodyPr/>
          <a:lstStyle/>
          <a:p>
            <a:pPr>
              <a:lnSpc>
                <a:spcPct val="90000"/>
              </a:lnSpc>
            </a:pPr>
            <a:r>
              <a:rPr lang="en-US" dirty="0"/>
              <a:t>Transmitter</a:t>
            </a:r>
          </a:p>
          <a:p>
            <a:pPr lvl="1">
              <a:lnSpc>
                <a:spcPct val="90000"/>
              </a:lnSpc>
            </a:pPr>
            <a:r>
              <a:rPr lang="en-US" dirty="0"/>
              <a:t>Forward error correction (FEC) encoder maps each k-bit block into an n-bit block </a:t>
            </a:r>
            <a:r>
              <a:rPr lang="en-US" dirty="0" err="1"/>
              <a:t>codeword</a:t>
            </a:r>
            <a:endParaRPr lang="en-US" dirty="0"/>
          </a:p>
          <a:p>
            <a:pPr lvl="1">
              <a:lnSpc>
                <a:spcPct val="90000"/>
              </a:lnSpc>
            </a:pPr>
            <a:r>
              <a:rPr lang="en-US" dirty="0" err="1"/>
              <a:t>Codeword</a:t>
            </a:r>
            <a:r>
              <a:rPr lang="en-US" dirty="0"/>
              <a:t> is transmitted; analog for wireless transmission</a:t>
            </a:r>
          </a:p>
          <a:p>
            <a:pPr>
              <a:lnSpc>
                <a:spcPct val="90000"/>
              </a:lnSpc>
            </a:pPr>
            <a:r>
              <a:rPr lang="en-US" dirty="0"/>
              <a:t>Receiver</a:t>
            </a:r>
          </a:p>
          <a:p>
            <a:pPr lvl="1">
              <a:lnSpc>
                <a:spcPct val="90000"/>
              </a:lnSpc>
            </a:pPr>
            <a:r>
              <a:rPr lang="en-US" dirty="0"/>
              <a:t>Incoming signal is demodulated</a:t>
            </a:r>
          </a:p>
          <a:p>
            <a:pPr lvl="1">
              <a:lnSpc>
                <a:spcPct val="90000"/>
              </a:lnSpc>
            </a:pPr>
            <a:r>
              <a:rPr lang="en-US" dirty="0"/>
              <a:t>Block passed through an FEC decoder</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71</a:t>
            </a:fld>
            <a:endParaRPr lang="en-US" sz="1200" dirty="0">
              <a:latin typeface="Times New Roman"/>
              <a:cs typeface="Times New Roman"/>
            </a:endParaRPr>
          </a:p>
        </p:txBody>
      </p:sp>
    </p:spTree>
    <p:extLst>
      <p:ext uri="{BB962C8B-B14F-4D97-AF65-F5344CB8AC3E}">
        <p14:creationId xmlns:p14="http://schemas.microsoft.com/office/powerpoint/2010/main" val="143486867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lstStyle/>
          <a:p>
            <a:r>
              <a:rPr lang="en-US" dirty="0" smtClean="0"/>
              <a:t>5.15 </a:t>
            </a:r>
            <a:r>
              <a:rPr lang="en-US" dirty="0"/>
              <a:t>Forward Error Correction Process</a:t>
            </a:r>
          </a:p>
        </p:txBody>
      </p:sp>
      <p:sp>
        <p:nvSpPr>
          <p:cNvPr id="6" name="Text Placeholder 5"/>
          <p:cNvSpPr>
            <a:spLocks noGrp="1"/>
          </p:cNvSpPr>
          <p:nvPr>
            <p:ph type="body" sz="half" idx="2"/>
          </p:nvPr>
        </p:nvSpPr>
        <p:spPr/>
        <p:txBody>
          <a:bodyPr/>
          <a:lstStyle/>
          <a:p>
            <a:endParaRPr lang="en-US"/>
          </a:p>
        </p:txBody>
      </p:sp>
      <p:pic>
        <p:nvPicPr>
          <p:cNvPr id="5" name="Picture 4" descr="Ch10fig05.ep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13" y="164354"/>
            <a:ext cx="8890000" cy="5735484"/>
          </a:xfrm>
          <a:prstGeom prst="rect">
            <a:avLst/>
          </a:prstGeom>
        </p:spPr>
      </p:pic>
      <p:sp>
        <p:nvSpPr>
          <p:cNvPr id="8"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72</a:t>
            </a:fld>
            <a:endParaRPr lang="en-US" sz="1200" dirty="0">
              <a:latin typeface="Times New Roman"/>
              <a:cs typeface="Times New Roman"/>
            </a:endParaRPr>
          </a:p>
        </p:txBody>
      </p:sp>
      <p:pic>
        <p:nvPicPr>
          <p:cNvPr id="2" name="Picture 1" descr="5_15_forward_error_correction_process.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334115806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r>
              <a:rPr lang="en-US" dirty="0"/>
              <a:t>FEC Decoder Outcomes</a:t>
            </a:r>
          </a:p>
        </p:txBody>
      </p:sp>
      <p:sp>
        <p:nvSpPr>
          <p:cNvPr id="308227" name="Rectangle 3"/>
          <p:cNvSpPr>
            <a:spLocks noGrp="1" noChangeArrowheads="1"/>
          </p:cNvSpPr>
          <p:nvPr>
            <p:ph idx="1"/>
          </p:nvPr>
        </p:nvSpPr>
        <p:spPr/>
        <p:txBody>
          <a:bodyPr>
            <a:normAutofit fontScale="92500" lnSpcReduction="10000"/>
          </a:bodyPr>
          <a:lstStyle/>
          <a:p>
            <a:pPr>
              <a:lnSpc>
                <a:spcPct val="90000"/>
              </a:lnSpc>
            </a:pPr>
            <a:r>
              <a:rPr lang="en-US" dirty="0"/>
              <a:t>No errors present</a:t>
            </a:r>
          </a:p>
          <a:p>
            <a:pPr lvl="1">
              <a:lnSpc>
                <a:spcPct val="90000"/>
              </a:lnSpc>
            </a:pPr>
            <a:r>
              <a:rPr lang="en-US" dirty="0"/>
              <a:t>Codeword produced by decoder matches original </a:t>
            </a:r>
            <a:r>
              <a:rPr lang="en-US" dirty="0" smtClean="0"/>
              <a:t>codeword</a:t>
            </a:r>
            <a:endParaRPr lang="en-US" dirty="0"/>
          </a:p>
          <a:p>
            <a:pPr>
              <a:lnSpc>
                <a:spcPct val="90000"/>
              </a:lnSpc>
            </a:pPr>
            <a:r>
              <a:rPr lang="en-US" dirty="0"/>
              <a:t>Decoder detects and corrects bit errors</a:t>
            </a:r>
          </a:p>
          <a:p>
            <a:pPr>
              <a:lnSpc>
                <a:spcPct val="90000"/>
              </a:lnSpc>
            </a:pPr>
            <a:r>
              <a:rPr lang="en-US" dirty="0"/>
              <a:t>Decoder detects but cannot correct bit errors; reports uncorrectable </a:t>
            </a:r>
            <a:r>
              <a:rPr lang="en-US" dirty="0" smtClean="0"/>
              <a:t>error</a:t>
            </a:r>
            <a:endParaRPr lang="en-US" dirty="0"/>
          </a:p>
          <a:p>
            <a:pPr>
              <a:lnSpc>
                <a:spcPct val="90000"/>
              </a:lnSpc>
            </a:pPr>
            <a:r>
              <a:rPr lang="en-US" dirty="0" smtClean="0"/>
              <a:t>Decoder incorrectly corrects bit errors</a:t>
            </a:r>
          </a:p>
          <a:p>
            <a:pPr lvl="1">
              <a:lnSpc>
                <a:spcPct val="90000"/>
              </a:lnSpc>
            </a:pPr>
            <a:r>
              <a:rPr lang="en-US" dirty="0" smtClean="0"/>
              <a:t>Error pattern looks like a different block of data was sent</a:t>
            </a:r>
          </a:p>
          <a:p>
            <a:pPr>
              <a:lnSpc>
                <a:spcPct val="90000"/>
              </a:lnSpc>
            </a:pPr>
            <a:r>
              <a:rPr lang="en-US" dirty="0" smtClean="0"/>
              <a:t>Decoder </a:t>
            </a:r>
            <a:r>
              <a:rPr lang="en-US" dirty="0"/>
              <a:t>detects no bit errors, though errors are present</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73</a:t>
            </a:fld>
            <a:endParaRPr lang="en-US" sz="1200" dirty="0">
              <a:latin typeface="Times New Roman"/>
              <a:cs typeface="Times New Roman"/>
            </a:endParaRPr>
          </a:p>
        </p:txBody>
      </p:sp>
    </p:spTree>
    <p:extLst>
      <p:ext uri="{BB962C8B-B14F-4D97-AF65-F5344CB8AC3E}">
        <p14:creationId xmlns:p14="http://schemas.microsoft.com/office/powerpoint/2010/main" val="232381554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Rectangle 2"/>
          <p:cNvSpPr>
            <a:spLocks noGrp="1" noChangeArrowheads="1"/>
          </p:cNvSpPr>
          <p:nvPr>
            <p:ph type="title"/>
          </p:nvPr>
        </p:nvSpPr>
        <p:spPr/>
        <p:txBody>
          <a:bodyPr/>
          <a:lstStyle/>
          <a:p>
            <a:r>
              <a:rPr lang="en-US" dirty="0"/>
              <a:t>Block Code Principles</a:t>
            </a:r>
          </a:p>
        </p:txBody>
      </p:sp>
      <p:sp>
        <p:nvSpPr>
          <p:cNvPr id="282627" name="Rectangle 3"/>
          <p:cNvSpPr>
            <a:spLocks noGrp="1" noChangeArrowheads="1"/>
          </p:cNvSpPr>
          <p:nvPr>
            <p:ph idx="1"/>
          </p:nvPr>
        </p:nvSpPr>
        <p:spPr/>
        <p:txBody>
          <a:bodyPr/>
          <a:lstStyle/>
          <a:p>
            <a:pPr>
              <a:lnSpc>
                <a:spcPct val="90000"/>
              </a:lnSpc>
            </a:pPr>
            <a:r>
              <a:rPr lang="en-US" sz="2800" dirty="0"/>
              <a:t>Hamming distance – for 2 </a:t>
            </a:r>
            <a:r>
              <a:rPr lang="en-US" sz="2800" i="1" dirty="0"/>
              <a:t>n</a:t>
            </a:r>
            <a:r>
              <a:rPr lang="en-US" sz="2800" dirty="0"/>
              <a:t>-bit binary sequences, the number of different bits</a:t>
            </a:r>
          </a:p>
          <a:p>
            <a:pPr lvl="1">
              <a:lnSpc>
                <a:spcPct val="90000"/>
              </a:lnSpc>
            </a:pPr>
            <a:r>
              <a:rPr lang="en-US" sz="2400" dirty="0"/>
              <a:t>E.g., v</a:t>
            </a:r>
            <a:r>
              <a:rPr lang="en-US" sz="2400" baseline="-25000" dirty="0"/>
              <a:t>1</a:t>
            </a:r>
            <a:r>
              <a:rPr lang="en-US" sz="2400" dirty="0"/>
              <a:t>=011011; v</a:t>
            </a:r>
            <a:r>
              <a:rPr lang="en-US" sz="2400" baseline="-25000" dirty="0"/>
              <a:t>2</a:t>
            </a:r>
            <a:r>
              <a:rPr lang="en-US" sz="2400" dirty="0"/>
              <a:t>=110001; d(v1, v</a:t>
            </a:r>
            <a:r>
              <a:rPr lang="en-US" sz="2400" baseline="-25000" dirty="0"/>
              <a:t>2</a:t>
            </a:r>
            <a:r>
              <a:rPr lang="en-US" sz="2400" dirty="0"/>
              <a:t>)=3</a:t>
            </a:r>
          </a:p>
          <a:p>
            <a:pPr>
              <a:lnSpc>
                <a:spcPct val="90000"/>
              </a:lnSpc>
            </a:pPr>
            <a:r>
              <a:rPr lang="en-US" sz="2800" dirty="0"/>
              <a:t>Redundancy – ratio of redundant bits to data bits</a:t>
            </a:r>
          </a:p>
          <a:p>
            <a:pPr>
              <a:lnSpc>
                <a:spcPct val="90000"/>
              </a:lnSpc>
            </a:pPr>
            <a:r>
              <a:rPr lang="en-US" sz="2800" dirty="0"/>
              <a:t>Code rate – ratio of data bits to total bits</a:t>
            </a:r>
          </a:p>
          <a:p>
            <a:pPr>
              <a:lnSpc>
                <a:spcPct val="90000"/>
              </a:lnSpc>
            </a:pPr>
            <a:r>
              <a:rPr lang="en-US" sz="2800" dirty="0"/>
              <a:t>Coding gain – the reduction in the required </a:t>
            </a:r>
            <a:r>
              <a:rPr lang="en-US" sz="2800" i="1" dirty="0" err="1"/>
              <a:t>E</a:t>
            </a:r>
            <a:r>
              <a:rPr lang="en-US" sz="2800" i="1" baseline="-25000" dirty="0" err="1"/>
              <a:t>b</a:t>
            </a:r>
            <a:r>
              <a:rPr lang="en-US" sz="2800" dirty="0"/>
              <a:t>/</a:t>
            </a:r>
            <a:r>
              <a:rPr lang="en-US" sz="2800" i="1" dirty="0"/>
              <a:t>N</a:t>
            </a:r>
            <a:r>
              <a:rPr lang="en-US" sz="2800" i="1" baseline="-25000" dirty="0"/>
              <a:t>0</a:t>
            </a:r>
            <a:r>
              <a:rPr lang="en-US" sz="2800" dirty="0"/>
              <a:t> to achieve a specified BER of an error-correcting coded system</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74</a:t>
            </a:fld>
            <a:endParaRPr lang="en-US" sz="1200" dirty="0">
              <a:latin typeface="Times New Roman"/>
              <a:cs typeface="Times New Roman"/>
            </a:endParaRPr>
          </a:p>
        </p:txBody>
      </p:sp>
    </p:spTree>
    <p:extLst>
      <p:ext uri="{BB962C8B-B14F-4D97-AF65-F5344CB8AC3E}">
        <p14:creationId xmlns:p14="http://schemas.microsoft.com/office/powerpoint/2010/main" val="19697787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lstStyle/>
          <a:p>
            <a:r>
              <a:rPr lang="en-US" dirty="0" smtClean="0"/>
              <a:t>5.16 </a:t>
            </a:r>
            <a:r>
              <a:rPr lang="en-US" dirty="0"/>
              <a:t>How Coding Improves System Performance</a:t>
            </a:r>
          </a:p>
        </p:txBody>
      </p:sp>
      <p:pic>
        <p:nvPicPr>
          <p:cNvPr id="11" name="Picture 10" descr="Ch10fig06.ep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5171" y="47470"/>
            <a:ext cx="6529294" cy="5909985"/>
          </a:xfrm>
          <a:prstGeom prst="rect">
            <a:avLst/>
          </a:prstGeom>
        </p:spPr>
      </p:pic>
      <p:sp>
        <p:nvSpPr>
          <p:cNvPr id="5"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75</a:t>
            </a:fld>
            <a:endParaRPr lang="en-US" sz="1200" dirty="0">
              <a:latin typeface="Times New Roman"/>
              <a:cs typeface="Times New Roman"/>
            </a:endParaRPr>
          </a:p>
        </p:txBody>
      </p:sp>
      <p:pic>
        <p:nvPicPr>
          <p:cNvPr id="2" name="Picture 1" descr="5_16_how_coding_improves_system_performance.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5"/>
            <a:ext cx="457200" cy="457200"/>
          </a:xfrm>
          <a:prstGeom prst="rect">
            <a:avLst/>
          </a:prstGeom>
        </p:spPr>
      </p:pic>
      <p:sp>
        <p:nvSpPr>
          <p:cNvPr id="6" name="Text Placeholder 5"/>
          <p:cNvSpPr>
            <a:spLocks noGrp="1"/>
          </p:cNvSpPr>
          <p:nvPr>
            <p:ph type="body" sz="half" idx="2"/>
          </p:nvPr>
        </p:nvSpPr>
        <p:spPr>
          <a:xfrm>
            <a:off x="461818" y="6356349"/>
            <a:ext cx="5225473" cy="365125"/>
          </a:xfrm>
        </p:spPr>
        <p:txBody>
          <a:bodyPr/>
          <a:lstStyle/>
          <a:p>
            <a:endParaRPr lang="en-US"/>
          </a:p>
        </p:txBody>
      </p:sp>
    </p:spTree>
    <p:extLst>
      <p:ext uri="{BB962C8B-B14F-4D97-AF65-F5344CB8AC3E}">
        <p14:creationId xmlns:p14="http://schemas.microsoft.com/office/powerpoint/2010/main" val="250907853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2"/>
          <p:cNvSpPr>
            <a:spLocks noGrp="1" noChangeArrowheads="1"/>
          </p:cNvSpPr>
          <p:nvPr>
            <p:ph type="title"/>
          </p:nvPr>
        </p:nvSpPr>
        <p:spPr/>
        <p:txBody>
          <a:bodyPr/>
          <a:lstStyle/>
          <a:p>
            <a:r>
              <a:rPr lang="en-US" dirty="0" smtClean="0"/>
              <a:t>Decoding</a:t>
            </a:r>
            <a:r>
              <a:rPr lang="en-US" baseline="0" dirty="0" smtClean="0"/>
              <a:t> process</a:t>
            </a:r>
            <a:endParaRPr lang="en-US" dirty="0"/>
          </a:p>
        </p:txBody>
      </p:sp>
      <p:sp>
        <p:nvSpPr>
          <p:cNvPr id="283651" name="Rectangle 3"/>
          <p:cNvSpPr>
            <a:spLocks noGrp="1" noChangeArrowheads="1"/>
          </p:cNvSpPr>
          <p:nvPr>
            <p:ph idx="1"/>
          </p:nvPr>
        </p:nvSpPr>
        <p:spPr/>
        <p:txBody>
          <a:bodyPr>
            <a:normAutofit fontScale="92500" lnSpcReduction="20000"/>
          </a:bodyPr>
          <a:lstStyle/>
          <a:p>
            <a:pPr>
              <a:lnSpc>
                <a:spcPct val="90000"/>
              </a:lnSpc>
            </a:pPr>
            <a:r>
              <a:rPr lang="en-US" sz="2800" dirty="0" smtClean="0"/>
              <a:t>Coding</a:t>
            </a:r>
            <a:r>
              <a:rPr lang="en-US" sz="2800" baseline="0" dirty="0" smtClean="0"/>
              <a:t> table</a:t>
            </a:r>
          </a:p>
          <a:p>
            <a:pPr>
              <a:lnSpc>
                <a:spcPct val="90000"/>
              </a:lnSpc>
            </a:pPr>
            <a:endParaRPr lang="en-US" sz="2800" dirty="0"/>
          </a:p>
          <a:p>
            <a:pPr>
              <a:lnSpc>
                <a:spcPct val="90000"/>
              </a:lnSpc>
            </a:pPr>
            <a:endParaRPr lang="en-US" sz="2800" baseline="0" dirty="0" smtClean="0"/>
          </a:p>
          <a:p>
            <a:pPr>
              <a:lnSpc>
                <a:spcPct val="90000"/>
              </a:lnSpc>
            </a:pPr>
            <a:endParaRPr lang="en-US" sz="2800" baseline="0" dirty="0" smtClean="0"/>
          </a:p>
          <a:p>
            <a:pPr marL="0" indent="0">
              <a:lnSpc>
                <a:spcPct val="90000"/>
              </a:lnSpc>
              <a:buNone/>
            </a:pPr>
            <a:endParaRPr lang="en-US" sz="2800" baseline="0" dirty="0" smtClean="0"/>
          </a:p>
          <a:p>
            <a:pPr>
              <a:lnSpc>
                <a:spcPct val="90000"/>
              </a:lnSpc>
            </a:pPr>
            <a:r>
              <a:rPr lang="en-US" sz="2800" baseline="0" dirty="0" smtClean="0"/>
              <a:t>Received: 00100</a:t>
            </a:r>
          </a:p>
          <a:p>
            <a:pPr lvl="1">
              <a:lnSpc>
                <a:spcPct val="90000"/>
              </a:lnSpc>
            </a:pPr>
            <a:r>
              <a:rPr lang="en-US" sz="2400" dirty="0" smtClean="0"/>
              <a:t>Not valid, error is</a:t>
            </a:r>
            <a:r>
              <a:rPr lang="en-US" sz="2400" baseline="0" dirty="0" smtClean="0"/>
              <a:t> detected</a:t>
            </a:r>
          </a:p>
          <a:p>
            <a:pPr lvl="1">
              <a:lnSpc>
                <a:spcPct val="90000"/>
              </a:lnSpc>
            </a:pPr>
            <a:r>
              <a:rPr lang="en-US" sz="2400" dirty="0" smtClean="0"/>
              <a:t>Correction?</a:t>
            </a:r>
          </a:p>
          <a:p>
            <a:pPr lvl="2">
              <a:lnSpc>
                <a:spcPct val="90000"/>
              </a:lnSpc>
            </a:pPr>
            <a:r>
              <a:rPr lang="en-US" sz="2000" dirty="0" smtClean="0"/>
              <a:t>One bit away</a:t>
            </a:r>
            <a:r>
              <a:rPr lang="en-US" sz="2000" baseline="0" dirty="0" smtClean="0"/>
              <a:t> from 00000</a:t>
            </a:r>
          </a:p>
          <a:p>
            <a:pPr lvl="2">
              <a:lnSpc>
                <a:spcPct val="90000"/>
              </a:lnSpc>
            </a:pPr>
            <a:r>
              <a:rPr lang="en-US" sz="2000" baseline="0" dirty="0" smtClean="0"/>
              <a:t>Two bits away from 00111</a:t>
            </a:r>
          </a:p>
          <a:p>
            <a:pPr lvl="2">
              <a:lnSpc>
                <a:spcPct val="90000"/>
              </a:lnSpc>
            </a:pPr>
            <a:r>
              <a:rPr lang="en-US" sz="2000" baseline="0" dirty="0" smtClean="0"/>
              <a:t>Three bits away from 11110</a:t>
            </a:r>
          </a:p>
          <a:p>
            <a:pPr lvl="2">
              <a:lnSpc>
                <a:spcPct val="90000"/>
              </a:lnSpc>
            </a:pPr>
            <a:r>
              <a:rPr lang="en-US" sz="2000" baseline="0" dirty="0" smtClean="0"/>
              <a:t>Four bits away from 11110</a:t>
            </a:r>
          </a:p>
          <a:p>
            <a:pPr lvl="1">
              <a:lnSpc>
                <a:spcPct val="90000"/>
              </a:lnSpc>
            </a:pPr>
            <a:r>
              <a:rPr lang="en-US" sz="2400" baseline="0" dirty="0" smtClean="0"/>
              <a:t>Most likely 00000</a:t>
            </a:r>
            <a:r>
              <a:rPr lang="en-US" sz="2400" dirty="0" smtClean="0"/>
              <a:t> was sent, assume data was 00</a:t>
            </a:r>
          </a:p>
          <a:p>
            <a:pPr lvl="2">
              <a:lnSpc>
                <a:spcPct val="90000"/>
              </a:lnSpc>
            </a:pPr>
            <a:r>
              <a:rPr lang="en-US" sz="2000" dirty="0" smtClean="0"/>
              <a:t>But others could have been sent, albeit much</a:t>
            </a:r>
            <a:r>
              <a:rPr lang="en-US" sz="2000" baseline="0" dirty="0" smtClean="0"/>
              <a:t> less likely</a:t>
            </a:r>
            <a:endParaRPr lang="en-US" sz="2000" dirty="0" smtClean="0"/>
          </a:p>
        </p:txBody>
      </p:sp>
      <p:graphicFrame>
        <p:nvGraphicFramePr>
          <p:cNvPr id="3" name="Object 2"/>
          <p:cNvGraphicFramePr>
            <a:graphicFrameLocks noChangeAspect="1"/>
          </p:cNvGraphicFramePr>
          <p:nvPr>
            <p:extLst>
              <p:ext uri="{D42A27DB-BD31-4B8C-83A1-F6EECF244321}">
                <p14:modId xmlns:p14="http://schemas.microsoft.com/office/powerpoint/2010/main" val="4244270542"/>
              </p:ext>
            </p:extLst>
          </p:nvPr>
        </p:nvGraphicFramePr>
        <p:xfrm>
          <a:off x="1346200" y="2050338"/>
          <a:ext cx="6451600" cy="1270000"/>
        </p:xfrm>
        <a:graphic>
          <a:graphicData uri="http://schemas.openxmlformats.org/presentationml/2006/ole">
            <mc:AlternateContent xmlns:mc="http://schemas.openxmlformats.org/markup-compatibility/2006">
              <mc:Choice xmlns:v="urn:schemas-microsoft-com:vml" Requires="v">
                <p:oleObj spid="_x0000_s57370" name="Document" r:id="rId4" imgW="6451600" imgH="1270000" progId="Word.Document.12">
                  <p:embed/>
                </p:oleObj>
              </mc:Choice>
              <mc:Fallback>
                <p:oleObj name="Document" r:id="rId4" imgW="6451600" imgH="1270000" progId="Word.Document.12">
                  <p:embed/>
                  <p:pic>
                    <p:nvPicPr>
                      <p:cNvPr id="0" name=""/>
                      <p:cNvPicPr/>
                      <p:nvPr/>
                    </p:nvPicPr>
                    <p:blipFill>
                      <a:blip r:embed="rId5"/>
                      <a:stretch>
                        <a:fillRect/>
                      </a:stretch>
                    </p:blipFill>
                    <p:spPr>
                      <a:xfrm>
                        <a:off x="1346200" y="2050338"/>
                        <a:ext cx="6451600" cy="1270000"/>
                      </a:xfrm>
                      <a:prstGeom prst="rect">
                        <a:avLst/>
                      </a:prstGeom>
                    </p:spPr>
                  </p:pic>
                </p:oleObj>
              </mc:Fallback>
            </mc:AlternateContent>
          </a:graphicData>
        </a:graphic>
      </p:graphicFrame>
      <p:sp>
        <p:nvSpPr>
          <p:cNvPr id="6"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76</a:t>
            </a:fld>
            <a:endParaRPr lang="en-US" sz="1200" dirty="0">
              <a:latin typeface="Times New Roman"/>
              <a:cs typeface="Times New Roman"/>
            </a:endParaRPr>
          </a:p>
        </p:txBody>
      </p:sp>
    </p:spTree>
    <p:extLst>
      <p:ext uri="{BB962C8B-B14F-4D97-AF65-F5344CB8AC3E}">
        <p14:creationId xmlns:p14="http://schemas.microsoft.com/office/powerpoint/2010/main" val="281960705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Decoding process</a:t>
            </a:r>
            <a:endParaRPr lang="en-US" dirty="0"/>
          </a:p>
        </p:txBody>
      </p:sp>
      <p:sp>
        <p:nvSpPr>
          <p:cNvPr id="3" name="Content Placeholder 2"/>
          <p:cNvSpPr>
            <a:spLocks noGrp="1"/>
          </p:cNvSpPr>
          <p:nvPr>
            <p:ph idx="1"/>
          </p:nvPr>
        </p:nvSpPr>
        <p:spPr/>
        <p:txBody>
          <a:bodyPr/>
          <a:lstStyle/>
          <a:p>
            <a:r>
              <a:rPr lang="en-US" dirty="0" smtClean="0"/>
              <a:t>Received:</a:t>
            </a:r>
            <a:r>
              <a:rPr lang="en-US" baseline="0" dirty="0" smtClean="0"/>
              <a:t> 01100</a:t>
            </a:r>
          </a:p>
          <a:p>
            <a:pPr lvl="1"/>
            <a:r>
              <a:rPr lang="en-US" dirty="0" smtClean="0"/>
              <a:t>Two bits from 00000</a:t>
            </a:r>
          </a:p>
          <a:p>
            <a:pPr lvl="1"/>
            <a:r>
              <a:rPr lang="en-US" dirty="0" smtClean="0"/>
              <a:t>Two bits from 11110</a:t>
            </a:r>
          </a:p>
          <a:p>
            <a:pPr lvl="1"/>
            <a:r>
              <a:rPr lang="en-US" dirty="0" smtClean="0"/>
              <a:t>No other codes closer</a:t>
            </a:r>
          </a:p>
          <a:p>
            <a:pPr lvl="1"/>
            <a:r>
              <a:rPr lang="en-US" dirty="0" smtClean="0"/>
              <a:t>Cannot decode. </a:t>
            </a:r>
            <a:r>
              <a:rPr lang="en-US" smtClean="0"/>
              <a:t>Only </a:t>
            </a:r>
            <a:r>
              <a:rPr lang="en-US" dirty="0" smtClean="0"/>
              <a:t>know bit errors are detected</a:t>
            </a:r>
            <a:endParaRPr lang="en-US" dirty="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77</a:t>
            </a:fld>
            <a:endParaRPr lang="en-US" sz="1200" dirty="0">
              <a:latin typeface="Times New Roman"/>
              <a:cs typeface="Times New Roman"/>
            </a:endParaRPr>
          </a:p>
        </p:txBody>
      </p:sp>
    </p:spTree>
    <p:extLst>
      <p:ext uri="{BB962C8B-B14F-4D97-AF65-F5344CB8AC3E}">
        <p14:creationId xmlns:p14="http://schemas.microsoft.com/office/powerpoint/2010/main" val="164313064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Low density</a:t>
            </a:r>
            <a:r>
              <a:rPr lang="en-US" baseline="0" dirty="0" smtClean="0"/>
              <a:t> parity check (LDPC) codes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Approach Shannon’s limit</a:t>
            </a:r>
          </a:p>
          <a:p>
            <a:pPr lvl="1"/>
            <a:r>
              <a:rPr lang="en-US" dirty="0" smtClean="0"/>
              <a:t>Use very long codes</a:t>
            </a:r>
          </a:p>
          <a:p>
            <a:pPr lvl="1"/>
            <a:r>
              <a:rPr lang="en-US" dirty="0" smtClean="0"/>
              <a:t>Check for errors by using many equations that each add at least three bits together</a:t>
            </a:r>
          </a:p>
          <a:p>
            <a:pPr lvl="1"/>
            <a:r>
              <a:rPr lang="en-US" i="1" dirty="0" smtClean="0"/>
              <a:t>Variable nodes</a:t>
            </a:r>
            <a:r>
              <a:rPr lang="en-US" dirty="0" smtClean="0"/>
              <a:t> correspond to bits</a:t>
            </a:r>
          </a:p>
          <a:p>
            <a:pPr lvl="1"/>
            <a:r>
              <a:rPr lang="en-US" i="1" dirty="0" smtClean="0"/>
              <a:t>Constraint nodes</a:t>
            </a:r>
            <a:r>
              <a:rPr lang="en-US" dirty="0" smtClean="0"/>
              <a:t> implement equations</a:t>
            </a:r>
          </a:p>
          <a:p>
            <a:r>
              <a:rPr lang="en-US" dirty="0" smtClean="0"/>
              <a:t>Uses iterative decoding</a:t>
            </a:r>
          </a:p>
          <a:p>
            <a:pPr lvl="1"/>
            <a:r>
              <a:rPr lang="en-US" dirty="0" smtClean="0"/>
              <a:t>Variable nodes estimate the bits</a:t>
            </a:r>
          </a:p>
          <a:p>
            <a:pPr lvl="2"/>
            <a:r>
              <a:rPr lang="en-US" dirty="0" smtClean="0"/>
              <a:t>And estimate the probabilities of being those bits</a:t>
            </a:r>
          </a:p>
          <a:p>
            <a:pPr lvl="1"/>
            <a:r>
              <a:rPr lang="en-US" dirty="0" smtClean="0"/>
              <a:t>Constraint nodes combine the estimates to see if they satisfy the equations</a:t>
            </a:r>
          </a:p>
          <a:p>
            <a:pPr lvl="2"/>
            <a:r>
              <a:rPr lang="en-US" dirty="0" smtClean="0"/>
              <a:t>If not, they determine which variable nodes are likely different than their estimates.</a:t>
            </a:r>
          </a:p>
          <a:p>
            <a:pPr lvl="2"/>
            <a:endParaRPr lang="en-US" dirty="0" smtClean="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78</a:t>
            </a:fld>
            <a:endParaRPr lang="en-US" sz="1200" dirty="0">
              <a:latin typeface="Times New Roman"/>
              <a:cs typeface="Times New Roman"/>
            </a:endParaRPr>
          </a:p>
        </p:txBody>
      </p:sp>
    </p:spTree>
    <p:extLst>
      <p:ext uri="{BB962C8B-B14F-4D97-AF65-F5344CB8AC3E}">
        <p14:creationId xmlns:p14="http://schemas.microsoft.com/office/powerpoint/2010/main" val="373663151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Low density parity check (LDPC) codes</a:t>
            </a:r>
            <a:endParaRPr lang="en-US" dirty="0"/>
          </a:p>
        </p:txBody>
      </p:sp>
      <p:sp>
        <p:nvSpPr>
          <p:cNvPr id="3" name="Content Placeholder 2"/>
          <p:cNvSpPr>
            <a:spLocks noGrp="1"/>
          </p:cNvSpPr>
          <p:nvPr>
            <p:ph idx="1"/>
          </p:nvPr>
        </p:nvSpPr>
        <p:spPr/>
        <p:txBody>
          <a:bodyPr/>
          <a:lstStyle/>
          <a:p>
            <a:r>
              <a:rPr lang="en-US" dirty="0" smtClean="0"/>
              <a:t>Iterative</a:t>
            </a:r>
            <a:r>
              <a:rPr lang="en-US" baseline="0" dirty="0" smtClean="0"/>
              <a:t> procedure continued</a:t>
            </a:r>
          </a:p>
          <a:p>
            <a:pPr lvl="1"/>
            <a:r>
              <a:rPr lang="en-US" dirty="0" smtClean="0"/>
              <a:t>Estimates from several constraint nodes are sent back to each variable node to create new estimates</a:t>
            </a:r>
          </a:p>
          <a:p>
            <a:pPr lvl="1"/>
            <a:r>
              <a:rPr lang="en-US" dirty="0" smtClean="0"/>
              <a:t>These are sent again to constraint nodes to check against equations</a:t>
            </a:r>
          </a:p>
          <a:p>
            <a:r>
              <a:rPr lang="en-US" dirty="0" smtClean="0"/>
              <a:t>Procedure is called</a:t>
            </a:r>
          </a:p>
          <a:p>
            <a:pPr lvl="1"/>
            <a:r>
              <a:rPr lang="en-US" dirty="0" smtClean="0"/>
              <a:t>Message passing</a:t>
            </a:r>
          </a:p>
          <a:p>
            <a:pPr lvl="1"/>
            <a:r>
              <a:rPr lang="en-US" dirty="0" smtClean="0"/>
              <a:t>Belief propagation</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79</a:t>
            </a:fld>
            <a:endParaRPr lang="en-US" sz="1200" dirty="0">
              <a:latin typeface="Times New Roman"/>
              <a:cs typeface="Times New Roman"/>
            </a:endParaRPr>
          </a:p>
        </p:txBody>
      </p:sp>
    </p:spTree>
    <p:extLst>
      <p:ext uri="{BB962C8B-B14F-4D97-AF65-F5344CB8AC3E}">
        <p14:creationId xmlns:p14="http://schemas.microsoft.com/office/powerpoint/2010/main" val="24342405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r>
              <a:rPr lang="en-US" dirty="0"/>
              <a:t>Sky Wave Propagation</a:t>
            </a:r>
          </a:p>
        </p:txBody>
      </p:sp>
      <p:sp>
        <p:nvSpPr>
          <p:cNvPr id="217091" name="Rectangle 3"/>
          <p:cNvSpPr>
            <a:spLocks noGrp="1" noChangeArrowheads="1"/>
          </p:cNvSpPr>
          <p:nvPr>
            <p:ph idx="1"/>
          </p:nvPr>
        </p:nvSpPr>
        <p:spPr/>
        <p:txBody>
          <a:bodyPr/>
          <a:lstStyle/>
          <a:p>
            <a:r>
              <a:rPr lang="en-US" sz="2800" dirty="0"/>
              <a:t>Signal reflected from ionized layer of atmosphere back down to earth</a:t>
            </a:r>
          </a:p>
          <a:p>
            <a:r>
              <a:rPr lang="en-US" sz="2800" dirty="0"/>
              <a:t>Signal can travel a number of hops, back and forth between ionosphere and earth</a:t>
            </a:r>
            <a:r>
              <a:rPr lang="ja-JP" altLang="en-US" sz="2800" dirty="0">
                <a:latin typeface="Arial"/>
              </a:rPr>
              <a:t>’</a:t>
            </a:r>
            <a:r>
              <a:rPr lang="en-US" sz="2800" dirty="0"/>
              <a:t>s surface</a:t>
            </a:r>
          </a:p>
          <a:p>
            <a:r>
              <a:rPr lang="en-US" sz="2800" dirty="0" smtClean="0"/>
              <a:t>Reflection </a:t>
            </a:r>
            <a:r>
              <a:rPr lang="en-US" sz="2800" dirty="0"/>
              <a:t>effect caused by refraction</a:t>
            </a:r>
          </a:p>
          <a:p>
            <a:r>
              <a:rPr lang="en-US" sz="2800" dirty="0"/>
              <a:t>Examples</a:t>
            </a:r>
          </a:p>
          <a:p>
            <a:pPr lvl="1"/>
            <a:r>
              <a:rPr lang="en-US" sz="2400" dirty="0"/>
              <a:t>Amateur radio</a:t>
            </a:r>
          </a:p>
          <a:p>
            <a:pPr lvl="1"/>
            <a:r>
              <a:rPr lang="en-US" sz="2400" dirty="0"/>
              <a:t>CB radio</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8</a:t>
            </a:fld>
            <a:endParaRPr lang="en-US" sz="1200" dirty="0">
              <a:latin typeface="Times New Roman"/>
              <a:cs typeface="Times New Roman"/>
            </a:endParaRPr>
          </a:p>
        </p:txBody>
      </p:sp>
    </p:spTree>
    <p:extLst>
      <p:ext uri="{BB962C8B-B14F-4D97-AF65-F5344CB8AC3E}">
        <p14:creationId xmlns:p14="http://schemas.microsoft.com/office/powerpoint/2010/main" val="35131862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lstStyle/>
          <a:p>
            <a:r>
              <a:rPr lang="en-US" dirty="0" smtClean="0"/>
              <a:t>5.17 </a:t>
            </a:r>
            <a:r>
              <a:rPr lang="en-US" dirty="0"/>
              <a:t>Tanner Graph for LDPC Iterative Decoding</a:t>
            </a:r>
          </a:p>
        </p:txBody>
      </p:sp>
      <p:sp>
        <p:nvSpPr>
          <p:cNvPr id="6" name="Text Placeholder 5"/>
          <p:cNvSpPr>
            <a:spLocks noGrp="1"/>
          </p:cNvSpPr>
          <p:nvPr>
            <p:ph type="body" sz="half" idx="2"/>
          </p:nvPr>
        </p:nvSpPr>
        <p:spPr/>
        <p:txBody>
          <a:bodyPr/>
          <a:lstStyle/>
          <a:p>
            <a:endParaRPr lang="en-US"/>
          </a:p>
        </p:txBody>
      </p:sp>
      <p:pic>
        <p:nvPicPr>
          <p:cNvPr id="5" name="Picture 4" descr="Ch10fig08.ep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844" y="1766412"/>
            <a:ext cx="8596100" cy="2551580"/>
          </a:xfrm>
          <a:prstGeom prst="rect">
            <a:avLst/>
          </a:prstGeom>
        </p:spPr>
      </p:pic>
      <p:sp>
        <p:nvSpPr>
          <p:cNvPr id="8"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80</a:t>
            </a:fld>
            <a:endParaRPr lang="en-US" sz="1200" dirty="0">
              <a:latin typeface="Times New Roman"/>
              <a:cs typeface="Times New Roman"/>
            </a:endParaRPr>
          </a:p>
        </p:txBody>
      </p:sp>
      <p:pic>
        <p:nvPicPr>
          <p:cNvPr id="2" name="Picture 1" descr="5_17_tanner_graph_for_ldpc_iterative_decoding.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5"/>
            <a:ext cx="457200" cy="457200"/>
          </a:xfrm>
          <a:prstGeom prst="rect">
            <a:avLst/>
          </a:prstGeom>
        </p:spPr>
      </p:pic>
    </p:spTree>
    <p:extLst>
      <p:ext uri="{BB962C8B-B14F-4D97-AF65-F5344CB8AC3E}">
        <p14:creationId xmlns:p14="http://schemas.microsoft.com/office/powerpoint/2010/main" val="171477961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r>
              <a:rPr lang="en-US" dirty="0"/>
              <a:t>Convolutional Codes</a:t>
            </a:r>
          </a:p>
        </p:txBody>
      </p:sp>
      <p:sp>
        <p:nvSpPr>
          <p:cNvPr id="262147" name="Rectangle 3"/>
          <p:cNvSpPr>
            <a:spLocks noGrp="1" noChangeArrowheads="1"/>
          </p:cNvSpPr>
          <p:nvPr>
            <p:ph idx="1"/>
          </p:nvPr>
        </p:nvSpPr>
        <p:spPr/>
        <p:txBody>
          <a:bodyPr/>
          <a:lstStyle/>
          <a:p>
            <a:pPr>
              <a:lnSpc>
                <a:spcPct val="90000"/>
              </a:lnSpc>
            </a:pPr>
            <a:r>
              <a:rPr lang="en-US" sz="2800" dirty="0"/>
              <a:t>Generates redundant bits continuously </a:t>
            </a:r>
          </a:p>
          <a:p>
            <a:pPr>
              <a:lnSpc>
                <a:spcPct val="90000"/>
              </a:lnSpc>
            </a:pPr>
            <a:r>
              <a:rPr lang="en-US" sz="2800" dirty="0"/>
              <a:t>Error checking and correcting carried out continuously</a:t>
            </a:r>
          </a:p>
          <a:p>
            <a:pPr lvl="1">
              <a:lnSpc>
                <a:spcPct val="90000"/>
              </a:lnSpc>
            </a:pPr>
            <a:r>
              <a:rPr lang="en-US" sz="2400" dirty="0"/>
              <a:t>(</a:t>
            </a:r>
            <a:r>
              <a:rPr lang="en-US" sz="2400" i="1" dirty="0"/>
              <a:t>n</a:t>
            </a:r>
            <a:r>
              <a:rPr lang="en-US" sz="2400" dirty="0"/>
              <a:t>, </a:t>
            </a:r>
            <a:r>
              <a:rPr lang="en-US" sz="2400" i="1" dirty="0"/>
              <a:t>k</a:t>
            </a:r>
            <a:r>
              <a:rPr lang="en-US" sz="2400" dirty="0"/>
              <a:t>, </a:t>
            </a:r>
            <a:r>
              <a:rPr lang="en-US" sz="2400" i="1" dirty="0"/>
              <a:t>K</a:t>
            </a:r>
            <a:r>
              <a:rPr lang="en-US" sz="2400" dirty="0"/>
              <a:t>) code</a:t>
            </a:r>
          </a:p>
          <a:p>
            <a:pPr lvl="2">
              <a:lnSpc>
                <a:spcPct val="90000"/>
              </a:lnSpc>
            </a:pPr>
            <a:r>
              <a:rPr lang="en-US" sz="2000" dirty="0"/>
              <a:t>Input processes </a:t>
            </a:r>
            <a:r>
              <a:rPr lang="en-US" sz="2000" i="1" dirty="0"/>
              <a:t>k</a:t>
            </a:r>
            <a:r>
              <a:rPr lang="en-US" sz="2000" dirty="0"/>
              <a:t> bits at a time </a:t>
            </a:r>
          </a:p>
          <a:p>
            <a:pPr lvl="2">
              <a:lnSpc>
                <a:spcPct val="90000"/>
              </a:lnSpc>
            </a:pPr>
            <a:r>
              <a:rPr lang="en-US" sz="2000" dirty="0"/>
              <a:t>Output produces </a:t>
            </a:r>
            <a:r>
              <a:rPr lang="en-US" sz="2000" i="1" dirty="0"/>
              <a:t>n</a:t>
            </a:r>
            <a:r>
              <a:rPr lang="en-US" sz="2000" dirty="0"/>
              <a:t> bits for every </a:t>
            </a:r>
            <a:r>
              <a:rPr lang="en-US" sz="2000" i="1" dirty="0"/>
              <a:t>k</a:t>
            </a:r>
            <a:r>
              <a:rPr lang="en-US" sz="2000" dirty="0"/>
              <a:t> input bits</a:t>
            </a:r>
          </a:p>
          <a:p>
            <a:pPr lvl="2">
              <a:lnSpc>
                <a:spcPct val="90000"/>
              </a:lnSpc>
            </a:pPr>
            <a:r>
              <a:rPr lang="en-US" sz="2000" i="1" dirty="0"/>
              <a:t>K</a:t>
            </a:r>
            <a:r>
              <a:rPr lang="en-US" sz="2000" dirty="0"/>
              <a:t> = constraint factor</a:t>
            </a:r>
          </a:p>
          <a:p>
            <a:pPr lvl="2">
              <a:lnSpc>
                <a:spcPct val="90000"/>
              </a:lnSpc>
            </a:pPr>
            <a:r>
              <a:rPr lang="en-US" sz="2000" i="1" dirty="0"/>
              <a:t>k</a:t>
            </a:r>
            <a:r>
              <a:rPr lang="en-US" sz="2000" dirty="0"/>
              <a:t> and </a:t>
            </a:r>
            <a:r>
              <a:rPr lang="en-US" sz="2000" i="1" dirty="0"/>
              <a:t>n</a:t>
            </a:r>
            <a:r>
              <a:rPr lang="en-US" sz="2000" dirty="0"/>
              <a:t> generally very small</a:t>
            </a:r>
          </a:p>
          <a:p>
            <a:pPr lvl="1">
              <a:lnSpc>
                <a:spcPct val="90000"/>
              </a:lnSpc>
            </a:pPr>
            <a:r>
              <a:rPr lang="en-US" sz="2400" i="1" dirty="0"/>
              <a:t>n</a:t>
            </a:r>
            <a:r>
              <a:rPr lang="en-US" sz="2400" dirty="0"/>
              <a:t>-bit output of (</a:t>
            </a:r>
            <a:r>
              <a:rPr lang="en-US" sz="2400" i="1" dirty="0"/>
              <a:t>n</a:t>
            </a:r>
            <a:r>
              <a:rPr lang="en-US" sz="2400" dirty="0"/>
              <a:t>, </a:t>
            </a:r>
            <a:r>
              <a:rPr lang="en-US" sz="2400" i="1" dirty="0"/>
              <a:t>k</a:t>
            </a:r>
            <a:r>
              <a:rPr lang="en-US" sz="2400" dirty="0"/>
              <a:t>, </a:t>
            </a:r>
            <a:r>
              <a:rPr lang="en-US" sz="2400" i="1" dirty="0"/>
              <a:t>K</a:t>
            </a:r>
            <a:r>
              <a:rPr lang="en-US" sz="2400" dirty="0"/>
              <a:t>) code depends on:</a:t>
            </a:r>
          </a:p>
          <a:p>
            <a:pPr lvl="2">
              <a:lnSpc>
                <a:spcPct val="90000"/>
              </a:lnSpc>
            </a:pPr>
            <a:r>
              <a:rPr lang="en-US" sz="2000" dirty="0"/>
              <a:t>Current block of </a:t>
            </a:r>
            <a:r>
              <a:rPr lang="en-US" sz="2000" i="1" dirty="0"/>
              <a:t>k</a:t>
            </a:r>
            <a:r>
              <a:rPr lang="en-US" sz="2000" dirty="0"/>
              <a:t> input bits</a:t>
            </a:r>
          </a:p>
          <a:p>
            <a:pPr lvl="2">
              <a:lnSpc>
                <a:spcPct val="90000"/>
              </a:lnSpc>
            </a:pPr>
            <a:r>
              <a:rPr lang="en-US" sz="2000" dirty="0"/>
              <a:t>Previous </a:t>
            </a:r>
            <a:r>
              <a:rPr lang="en-US" sz="2000" i="1" dirty="0"/>
              <a:t>k</a:t>
            </a:r>
            <a:r>
              <a:rPr lang="en-US" sz="2000" dirty="0" smtClean="0"/>
              <a:t>-</a:t>
            </a:r>
            <a:r>
              <a:rPr lang="en-US" sz="2000" dirty="0"/>
              <a:t>1 blocks of </a:t>
            </a:r>
            <a:r>
              <a:rPr lang="en-US" sz="2000" i="1" dirty="0"/>
              <a:t>k</a:t>
            </a:r>
            <a:r>
              <a:rPr lang="en-US" sz="2000" dirty="0"/>
              <a:t> input bits</a:t>
            </a:r>
          </a:p>
        </p:txBody>
      </p:sp>
      <p:sp>
        <p:nvSpPr>
          <p:cNvPr id="6"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81</a:t>
            </a:fld>
            <a:endParaRPr lang="en-US" sz="1200" dirty="0">
              <a:latin typeface="Times New Roman"/>
              <a:cs typeface="Times New Roman"/>
            </a:endParaRPr>
          </a:p>
        </p:txBody>
      </p:sp>
    </p:spTree>
    <p:extLst>
      <p:ext uri="{BB962C8B-B14F-4D97-AF65-F5344CB8AC3E}">
        <p14:creationId xmlns:p14="http://schemas.microsoft.com/office/powerpoint/2010/main" val="390094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lstStyle/>
          <a:p>
            <a:r>
              <a:rPr lang="en-US" dirty="0" smtClean="0"/>
              <a:t>5.18 </a:t>
            </a:r>
            <a:r>
              <a:rPr lang="en-US" dirty="0"/>
              <a:t>Convolutional Encoder with </a:t>
            </a:r>
            <a:r>
              <a:rPr lang="en-US" cap="none" dirty="0"/>
              <a:t>(</a:t>
            </a:r>
            <a:r>
              <a:rPr lang="en-US" i="1" cap="none" dirty="0"/>
              <a:t>n, k, K</a:t>
            </a:r>
            <a:r>
              <a:rPr lang="en-US" cap="none" dirty="0"/>
              <a:t>)</a:t>
            </a:r>
            <a:r>
              <a:rPr lang="en-US" dirty="0"/>
              <a:t> = (2, 1, 3)</a:t>
            </a:r>
          </a:p>
        </p:txBody>
      </p:sp>
      <p:sp>
        <p:nvSpPr>
          <p:cNvPr id="6" name="Text Placeholder 5"/>
          <p:cNvSpPr>
            <a:spLocks noGrp="1"/>
          </p:cNvSpPr>
          <p:nvPr>
            <p:ph type="body" sz="half" idx="2"/>
          </p:nvPr>
        </p:nvSpPr>
        <p:spPr/>
        <p:txBody>
          <a:bodyPr/>
          <a:lstStyle/>
          <a:p>
            <a:endParaRPr lang="en-US"/>
          </a:p>
        </p:txBody>
      </p:sp>
      <p:pic>
        <p:nvPicPr>
          <p:cNvPr id="5" name="Picture 4" descr="Ch10fig10.ep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21" y="149785"/>
            <a:ext cx="8682182" cy="5456740"/>
          </a:xfrm>
          <a:prstGeom prst="rect">
            <a:avLst/>
          </a:prstGeom>
        </p:spPr>
      </p:pic>
      <p:sp>
        <p:nvSpPr>
          <p:cNvPr id="8"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82</a:t>
            </a:fld>
            <a:endParaRPr lang="en-US" sz="1200" dirty="0">
              <a:latin typeface="Times New Roman"/>
              <a:cs typeface="Times New Roman"/>
            </a:endParaRPr>
          </a:p>
        </p:txBody>
      </p:sp>
      <p:pic>
        <p:nvPicPr>
          <p:cNvPr id="2" name="Picture 1" descr="5_18_convolutional_encoder_with_nkk_213.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32932511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Turbo coding</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Popular for third- and fourth- generation cellular systems</a:t>
            </a:r>
          </a:p>
          <a:p>
            <a:pPr lvl="1"/>
            <a:r>
              <a:rPr lang="en-US" dirty="0" smtClean="0"/>
              <a:t>Perform very close to Shannon limit</a:t>
            </a:r>
          </a:p>
          <a:p>
            <a:r>
              <a:rPr lang="en-US" dirty="0" smtClean="0"/>
              <a:t>Three versions of the signal are transmitted, interleaved together</a:t>
            </a:r>
          </a:p>
          <a:p>
            <a:pPr lvl="1"/>
            <a:r>
              <a:rPr lang="en-US" dirty="0" smtClean="0"/>
              <a:t>Original signal</a:t>
            </a:r>
          </a:p>
          <a:p>
            <a:pPr lvl="1"/>
            <a:r>
              <a:rPr lang="en-US" dirty="0" smtClean="0"/>
              <a:t>Encoded version of the signal</a:t>
            </a:r>
          </a:p>
          <a:p>
            <a:pPr lvl="1"/>
            <a:r>
              <a:rPr lang="en-US" dirty="0" smtClean="0"/>
              <a:t>Interleaved version that is then encoded</a:t>
            </a:r>
          </a:p>
          <a:p>
            <a:pPr lvl="0"/>
            <a:r>
              <a:rPr lang="en-US" dirty="0" smtClean="0"/>
              <a:t>Some of the bits of the interleaved stream are removed</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83</a:t>
            </a:fld>
            <a:endParaRPr lang="en-US" sz="1200" dirty="0">
              <a:latin typeface="Times New Roman"/>
              <a:cs typeface="Times New Roman"/>
            </a:endParaRPr>
          </a:p>
        </p:txBody>
      </p:sp>
    </p:spTree>
    <p:extLst>
      <p:ext uri="{BB962C8B-B14F-4D97-AF65-F5344CB8AC3E}">
        <p14:creationId xmlns:p14="http://schemas.microsoft.com/office/powerpoint/2010/main" val="19948465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lstStyle/>
          <a:p>
            <a:r>
              <a:rPr lang="en-US" dirty="0" smtClean="0"/>
              <a:t>5.19 </a:t>
            </a:r>
            <a:r>
              <a:rPr lang="en-US" dirty="0"/>
              <a:t>Turbo Encoding and Decoding</a:t>
            </a:r>
          </a:p>
        </p:txBody>
      </p:sp>
      <p:sp>
        <p:nvSpPr>
          <p:cNvPr id="6" name="Text Placeholder 5"/>
          <p:cNvSpPr>
            <a:spLocks noGrp="1"/>
          </p:cNvSpPr>
          <p:nvPr>
            <p:ph type="body" sz="half" idx="2"/>
          </p:nvPr>
        </p:nvSpPr>
        <p:spPr/>
        <p:txBody>
          <a:bodyPr/>
          <a:lstStyle/>
          <a:p>
            <a:endParaRPr lang="en-US"/>
          </a:p>
        </p:txBody>
      </p:sp>
      <p:pic>
        <p:nvPicPr>
          <p:cNvPr id="5" name="Picture 4" descr="Ch10fig14.ep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3764" y="-1"/>
            <a:ext cx="5812118" cy="5925341"/>
          </a:xfrm>
          <a:prstGeom prst="rect">
            <a:avLst/>
          </a:prstGeom>
        </p:spPr>
      </p:pic>
      <p:sp>
        <p:nvSpPr>
          <p:cNvPr id="8"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84</a:t>
            </a:fld>
            <a:endParaRPr lang="en-US" sz="1200" dirty="0">
              <a:latin typeface="Times New Roman"/>
              <a:cs typeface="Times New Roman"/>
            </a:endParaRPr>
          </a:p>
        </p:txBody>
      </p:sp>
      <p:pic>
        <p:nvPicPr>
          <p:cNvPr id="2" name="Picture 1" descr="5_19_turbo_encoding_and_decoding.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12233395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Turbo coding</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Decoder</a:t>
            </a:r>
          </a:p>
          <a:p>
            <a:pPr lvl="1"/>
            <a:r>
              <a:rPr lang="en-US" dirty="0" smtClean="0"/>
              <a:t>Missing bits are replaced by estimates or set to zero</a:t>
            </a:r>
          </a:p>
          <a:p>
            <a:pPr lvl="1"/>
            <a:r>
              <a:rPr lang="en-US" dirty="0" smtClean="0"/>
              <a:t>Decoder 1 estimates output bits</a:t>
            </a:r>
          </a:p>
          <a:p>
            <a:pPr lvl="2"/>
            <a:r>
              <a:rPr lang="en-US" dirty="0" smtClean="0"/>
              <a:t>Using two of the streams</a:t>
            </a:r>
          </a:p>
          <a:p>
            <a:pPr lvl="2"/>
            <a:r>
              <a:rPr lang="en-US" dirty="0" smtClean="0"/>
              <a:t>Keeps </a:t>
            </a:r>
            <a:r>
              <a:rPr lang="en-US" i="1" dirty="0" smtClean="0"/>
              <a:t>soft decision</a:t>
            </a:r>
            <a:r>
              <a:rPr lang="en-US" dirty="0" smtClean="0"/>
              <a:t> information – levels of confidence about decoding</a:t>
            </a:r>
          </a:p>
          <a:p>
            <a:pPr lvl="1"/>
            <a:r>
              <a:rPr lang="en-US" dirty="0" smtClean="0"/>
              <a:t>Decoder 2 estimates output</a:t>
            </a:r>
          </a:p>
          <a:p>
            <a:pPr lvl="2"/>
            <a:r>
              <a:rPr lang="en-US" dirty="0" smtClean="0"/>
              <a:t>Using another set of two data streams and soft decision values from Decoder 1</a:t>
            </a:r>
          </a:p>
          <a:p>
            <a:pPr lvl="1"/>
            <a:r>
              <a:rPr lang="en-US" dirty="0" smtClean="0"/>
              <a:t>Results are fed back to Decoder 1</a:t>
            </a:r>
          </a:p>
          <a:p>
            <a:pPr lvl="1"/>
            <a:r>
              <a:rPr lang="en-US" dirty="0" smtClean="0"/>
              <a:t>Multiple iterations between Decoder 1 and Decoder 2 can occur until a result of high enough confidence results</a:t>
            </a:r>
            <a:endParaRPr lang="en-US" dirty="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85</a:t>
            </a:fld>
            <a:endParaRPr lang="en-US" sz="1200" dirty="0">
              <a:latin typeface="Times New Roman"/>
              <a:cs typeface="Times New Roman"/>
            </a:endParaRPr>
          </a:p>
        </p:txBody>
      </p:sp>
    </p:spTree>
    <p:extLst>
      <p:ext uri="{BB962C8B-B14F-4D97-AF65-F5344CB8AC3E}">
        <p14:creationId xmlns:p14="http://schemas.microsoft.com/office/powerpoint/2010/main" val="358146303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p:txBody>
          <a:bodyPr/>
          <a:lstStyle/>
          <a:p>
            <a:r>
              <a:rPr lang="en-US" dirty="0"/>
              <a:t>Automatic Repeat Request</a:t>
            </a:r>
          </a:p>
        </p:txBody>
      </p:sp>
      <p:sp>
        <p:nvSpPr>
          <p:cNvPr id="295939" name="Rectangle 3"/>
          <p:cNvSpPr>
            <a:spLocks noGrp="1" noChangeArrowheads="1"/>
          </p:cNvSpPr>
          <p:nvPr>
            <p:ph idx="1"/>
          </p:nvPr>
        </p:nvSpPr>
        <p:spPr/>
        <p:txBody>
          <a:bodyPr/>
          <a:lstStyle/>
          <a:p>
            <a:r>
              <a:rPr lang="en-US" dirty="0"/>
              <a:t>Mechanism used in data link control and transport protocols</a:t>
            </a:r>
          </a:p>
          <a:p>
            <a:r>
              <a:rPr lang="en-US" dirty="0"/>
              <a:t>Relies on use of an error detection code (such as CRC)</a:t>
            </a:r>
          </a:p>
          <a:p>
            <a:r>
              <a:rPr lang="en-US" dirty="0"/>
              <a:t>Flow Control</a:t>
            </a:r>
          </a:p>
          <a:p>
            <a:r>
              <a:rPr lang="en-US" dirty="0"/>
              <a:t>Error Control</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86</a:t>
            </a:fld>
            <a:endParaRPr lang="en-US" sz="1200" dirty="0">
              <a:latin typeface="Times New Roman"/>
              <a:cs typeface="Times New Roman"/>
            </a:endParaRPr>
          </a:p>
        </p:txBody>
      </p:sp>
    </p:spTree>
    <p:extLst>
      <p:ext uri="{BB962C8B-B14F-4D97-AF65-F5344CB8AC3E}">
        <p14:creationId xmlns:p14="http://schemas.microsoft.com/office/powerpoint/2010/main" val="261553885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Figure 5.20 Parallel Concatenation of Two RSC Encoders</a:t>
            </a:r>
          </a:p>
        </p:txBody>
      </p:sp>
      <p:sp>
        <p:nvSpPr>
          <p:cNvPr id="4" name="Text Placeholder 3"/>
          <p:cNvSpPr>
            <a:spLocks noGrp="1"/>
          </p:cNvSpPr>
          <p:nvPr>
            <p:ph type="body" sz="half" idx="2"/>
          </p:nvPr>
        </p:nvSpPr>
        <p:spPr/>
        <p:txBody>
          <a:bodyPr/>
          <a:lstStyle/>
          <a:p>
            <a:endParaRPr lang="en-US"/>
          </a:p>
        </p:txBody>
      </p:sp>
      <p:pic>
        <p:nvPicPr>
          <p:cNvPr id="7" name="Picture Placeholder 6" descr="Ch05fig20.eps"/>
          <p:cNvPicPr>
            <a:picLocks noGrp="1" noChangeAspect="1"/>
          </p:cNvPicPr>
          <p:nvPr>
            <p:ph type="pic" idx="1"/>
          </p:nvPr>
        </p:nvPicPr>
        <p:blipFill>
          <a:blip r:embed="rId2">
            <a:extLst>
              <a:ext uri="{28A0092B-C50C-407E-A947-70E740481C1C}">
                <a14:useLocalDpi xmlns:a14="http://schemas.microsoft.com/office/drawing/2010/main" val="0"/>
              </a:ext>
            </a:extLst>
          </a:blip>
          <a:srcRect l="-23397" r="-23397"/>
          <a:stretch>
            <a:fillRect/>
          </a:stretch>
        </p:blipFill>
        <p:spPr/>
      </p:pic>
      <p:sp>
        <p:nvSpPr>
          <p:cNvPr id="8"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87</a:t>
            </a:fld>
            <a:endParaRPr lang="en-US" sz="1200" dirty="0">
              <a:latin typeface="Times New Roman"/>
              <a:cs typeface="Times New Roman"/>
            </a:endParaRPr>
          </a:p>
        </p:txBody>
      </p:sp>
    </p:spTree>
    <p:extLst>
      <p:ext uri="{BB962C8B-B14F-4D97-AF65-F5344CB8AC3E}">
        <p14:creationId xmlns:p14="http://schemas.microsoft.com/office/powerpoint/2010/main" val="176640330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p:txBody>
          <a:bodyPr/>
          <a:lstStyle/>
          <a:p>
            <a:r>
              <a:rPr lang="en-US" dirty="0"/>
              <a:t>Error Control</a:t>
            </a:r>
          </a:p>
        </p:txBody>
      </p:sp>
      <p:sp>
        <p:nvSpPr>
          <p:cNvPr id="312323" name="Rectangle 3"/>
          <p:cNvSpPr>
            <a:spLocks noGrp="1" noChangeArrowheads="1"/>
          </p:cNvSpPr>
          <p:nvPr>
            <p:ph idx="1"/>
          </p:nvPr>
        </p:nvSpPr>
        <p:spPr/>
        <p:txBody>
          <a:bodyPr/>
          <a:lstStyle/>
          <a:p>
            <a:r>
              <a:rPr lang="en-US" dirty="0"/>
              <a:t>Mechanisms to detect and correct transmission errors</a:t>
            </a:r>
          </a:p>
          <a:p>
            <a:r>
              <a:rPr lang="en-US" dirty="0"/>
              <a:t>Types of errors:</a:t>
            </a:r>
          </a:p>
          <a:p>
            <a:pPr lvl="1"/>
            <a:r>
              <a:rPr lang="en-US" dirty="0"/>
              <a:t>Lost PDU : a PDU fails to arrive</a:t>
            </a:r>
          </a:p>
          <a:p>
            <a:pPr lvl="1"/>
            <a:r>
              <a:rPr lang="en-US" dirty="0"/>
              <a:t>Damaged PDU : PDU arrives with errors</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88</a:t>
            </a:fld>
            <a:endParaRPr lang="en-US" sz="1200" dirty="0">
              <a:latin typeface="Times New Roman"/>
              <a:cs typeface="Times New Roman"/>
            </a:endParaRPr>
          </a:p>
        </p:txBody>
      </p:sp>
    </p:spTree>
    <p:extLst>
      <p:ext uri="{BB962C8B-B14F-4D97-AF65-F5344CB8AC3E}">
        <p14:creationId xmlns:p14="http://schemas.microsoft.com/office/powerpoint/2010/main" val="60917554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lstStyle/>
          <a:p>
            <a:r>
              <a:rPr lang="en-US" dirty="0" smtClean="0"/>
              <a:t>5.21 </a:t>
            </a:r>
            <a:r>
              <a:rPr lang="en-US" dirty="0"/>
              <a:t>Model of PDU Transmission</a:t>
            </a:r>
          </a:p>
        </p:txBody>
      </p:sp>
      <p:sp>
        <p:nvSpPr>
          <p:cNvPr id="6" name="Text Placeholder 5"/>
          <p:cNvSpPr>
            <a:spLocks noGrp="1"/>
          </p:cNvSpPr>
          <p:nvPr>
            <p:ph type="body" sz="half" idx="2"/>
          </p:nvPr>
        </p:nvSpPr>
        <p:spPr/>
        <p:txBody>
          <a:bodyPr/>
          <a:lstStyle/>
          <a:p>
            <a:endParaRPr lang="en-US"/>
          </a:p>
        </p:txBody>
      </p:sp>
      <p:pic>
        <p:nvPicPr>
          <p:cNvPr id="5" name="Picture 4" descr="Ch10fig17.ep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9295" y="261419"/>
            <a:ext cx="6170706" cy="5696036"/>
          </a:xfrm>
          <a:prstGeom prst="rect">
            <a:avLst/>
          </a:prstGeom>
        </p:spPr>
      </p:pic>
      <p:sp>
        <p:nvSpPr>
          <p:cNvPr id="8"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89</a:t>
            </a:fld>
            <a:endParaRPr lang="en-US" sz="1200" dirty="0">
              <a:latin typeface="Times New Roman"/>
              <a:cs typeface="Times New Roman"/>
            </a:endParaRPr>
          </a:p>
        </p:txBody>
      </p:sp>
      <p:pic>
        <p:nvPicPr>
          <p:cNvPr id="2" name="Picture 1" descr="5_21_model_of_pdu_transmission.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5"/>
            <a:ext cx="457200" cy="457200"/>
          </a:xfrm>
          <a:prstGeom prst="rect">
            <a:avLst/>
          </a:prstGeom>
        </p:spPr>
      </p:pic>
    </p:spTree>
    <p:extLst>
      <p:ext uri="{BB962C8B-B14F-4D97-AF65-F5344CB8AC3E}">
        <p14:creationId xmlns:p14="http://schemas.microsoft.com/office/powerpoint/2010/main" val="7546739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dirty="0"/>
              <a:t>Line-of-Sight Propagation</a:t>
            </a:r>
          </a:p>
        </p:txBody>
      </p:sp>
      <p:sp>
        <p:nvSpPr>
          <p:cNvPr id="154627" name="Rectangle 3"/>
          <p:cNvSpPr>
            <a:spLocks noGrp="1" noChangeArrowheads="1"/>
          </p:cNvSpPr>
          <p:nvPr>
            <p:ph idx="1"/>
          </p:nvPr>
        </p:nvSpPr>
        <p:spPr/>
        <p:txBody>
          <a:bodyPr>
            <a:normAutofit lnSpcReduction="10000"/>
          </a:bodyPr>
          <a:lstStyle/>
          <a:p>
            <a:pPr>
              <a:lnSpc>
                <a:spcPct val="90000"/>
              </a:lnSpc>
            </a:pPr>
            <a:r>
              <a:rPr lang="en-US" sz="2800" dirty="0"/>
              <a:t>Transmitting and receiving antennas must be within line of sight</a:t>
            </a:r>
          </a:p>
          <a:p>
            <a:pPr lvl="1">
              <a:lnSpc>
                <a:spcPct val="90000"/>
              </a:lnSpc>
            </a:pPr>
            <a:r>
              <a:rPr lang="en-US" sz="2400" dirty="0"/>
              <a:t>Satellite communication – signal above 30 MHz not reflected by ionosphere</a:t>
            </a:r>
          </a:p>
          <a:p>
            <a:pPr lvl="1">
              <a:lnSpc>
                <a:spcPct val="90000"/>
              </a:lnSpc>
            </a:pPr>
            <a:r>
              <a:rPr lang="en-US" sz="2400" dirty="0"/>
              <a:t>Ground communication – antennas within </a:t>
            </a:r>
            <a:r>
              <a:rPr lang="en-US" sz="2400" i="1" dirty="0"/>
              <a:t>effective</a:t>
            </a:r>
            <a:r>
              <a:rPr lang="en-US" sz="2400" dirty="0"/>
              <a:t> line of site due to refraction</a:t>
            </a:r>
          </a:p>
          <a:p>
            <a:pPr>
              <a:lnSpc>
                <a:spcPct val="90000"/>
              </a:lnSpc>
            </a:pPr>
            <a:r>
              <a:rPr lang="en-US" sz="2800" dirty="0"/>
              <a:t>Refraction – bending of microwaves by the atmosphere</a:t>
            </a:r>
          </a:p>
          <a:p>
            <a:pPr lvl="1">
              <a:lnSpc>
                <a:spcPct val="90000"/>
              </a:lnSpc>
            </a:pPr>
            <a:r>
              <a:rPr lang="en-US" sz="2400" dirty="0"/>
              <a:t>Velocity of electromagnetic wave is a function of the density of the medium</a:t>
            </a:r>
            <a:endParaRPr lang="en-US" sz="2400" dirty="0">
              <a:latin typeface="Times-Roman" charset="0"/>
            </a:endParaRPr>
          </a:p>
          <a:p>
            <a:pPr lvl="1">
              <a:lnSpc>
                <a:spcPct val="90000"/>
              </a:lnSpc>
            </a:pPr>
            <a:r>
              <a:rPr lang="en-US" sz="2400" dirty="0"/>
              <a:t>When wave changes medium, speed changes</a:t>
            </a:r>
          </a:p>
          <a:p>
            <a:pPr lvl="1">
              <a:lnSpc>
                <a:spcPct val="90000"/>
              </a:lnSpc>
            </a:pPr>
            <a:r>
              <a:rPr lang="en-US" sz="2400" dirty="0"/>
              <a:t>Wave bends at the boundary between mediums</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9</a:t>
            </a:fld>
            <a:endParaRPr lang="en-US" sz="1200" dirty="0">
              <a:latin typeface="Times New Roman"/>
              <a:cs typeface="Times New Roman"/>
            </a:endParaRPr>
          </a:p>
        </p:txBody>
      </p:sp>
    </p:spTree>
    <p:extLst>
      <p:ext uri="{BB962C8B-B14F-4D97-AF65-F5344CB8AC3E}">
        <p14:creationId xmlns:p14="http://schemas.microsoft.com/office/powerpoint/2010/main" val="4036116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lstStyle/>
          <a:p>
            <a:r>
              <a:rPr lang="en-US" dirty="0"/>
              <a:t>Go-back-N ARQ</a:t>
            </a:r>
          </a:p>
        </p:txBody>
      </p:sp>
      <p:sp>
        <p:nvSpPr>
          <p:cNvPr id="314371" name="Rectangle 3"/>
          <p:cNvSpPr>
            <a:spLocks noGrp="1" noChangeArrowheads="1"/>
          </p:cNvSpPr>
          <p:nvPr>
            <p:ph idx="1"/>
          </p:nvPr>
        </p:nvSpPr>
        <p:spPr/>
        <p:txBody>
          <a:bodyPr/>
          <a:lstStyle/>
          <a:p>
            <a:r>
              <a:rPr lang="en-US" dirty="0"/>
              <a:t>Acknowledgments</a:t>
            </a:r>
          </a:p>
          <a:p>
            <a:pPr lvl="1"/>
            <a:r>
              <a:rPr lang="en-US" dirty="0"/>
              <a:t>RR = receive ready (no errors occur)</a:t>
            </a:r>
          </a:p>
          <a:p>
            <a:pPr lvl="1"/>
            <a:r>
              <a:rPr lang="en-US" dirty="0"/>
              <a:t>REJ = reject (error detected)</a:t>
            </a:r>
          </a:p>
          <a:p>
            <a:r>
              <a:rPr lang="en-US" dirty="0"/>
              <a:t>Contingencies</a:t>
            </a:r>
          </a:p>
          <a:p>
            <a:pPr lvl="1"/>
            <a:r>
              <a:rPr lang="en-US" dirty="0"/>
              <a:t>Damaged PDU</a:t>
            </a:r>
          </a:p>
          <a:p>
            <a:pPr lvl="1"/>
            <a:r>
              <a:rPr lang="en-US" dirty="0"/>
              <a:t>Damaged RR</a:t>
            </a:r>
          </a:p>
          <a:p>
            <a:pPr lvl="1"/>
            <a:r>
              <a:rPr lang="en-US" dirty="0"/>
              <a:t>Damaged REJ</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90</a:t>
            </a:fld>
            <a:endParaRPr lang="en-US" sz="1200" dirty="0">
              <a:latin typeface="Times New Roman"/>
              <a:cs typeface="Times New Roman"/>
            </a:endParaRPr>
          </a:p>
        </p:txBody>
      </p:sp>
    </p:spTree>
    <p:extLst>
      <p:ext uri="{BB962C8B-B14F-4D97-AF65-F5344CB8AC3E}">
        <p14:creationId xmlns:p14="http://schemas.microsoft.com/office/powerpoint/2010/main" val="149291476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lstStyle/>
          <a:p>
            <a:r>
              <a:rPr lang="en-US" dirty="0" smtClean="0"/>
              <a:t>5.22 </a:t>
            </a:r>
            <a:r>
              <a:rPr lang="en-US" dirty="0"/>
              <a:t>Go-back-N ARQ</a:t>
            </a:r>
          </a:p>
        </p:txBody>
      </p:sp>
      <p:sp>
        <p:nvSpPr>
          <p:cNvPr id="6" name="Text Placeholder 5"/>
          <p:cNvSpPr>
            <a:spLocks noGrp="1"/>
          </p:cNvSpPr>
          <p:nvPr>
            <p:ph type="body" sz="half" idx="2"/>
          </p:nvPr>
        </p:nvSpPr>
        <p:spPr/>
        <p:txBody>
          <a:bodyPr/>
          <a:lstStyle/>
          <a:p>
            <a:endParaRPr lang="en-US"/>
          </a:p>
        </p:txBody>
      </p:sp>
      <p:pic>
        <p:nvPicPr>
          <p:cNvPr id="5" name="Picture 4" descr="Ch10fig20.ep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723" y="-1"/>
            <a:ext cx="3235511" cy="5922857"/>
          </a:xfrm>
          <a:prstGeom prst="rect">
            <a:avLst/>
          </a:prstGeom>
        </p:spPr>
      </p:pic>
      <p:sp>
        <p:nvSpPr>
          <p:cNvPr id="8"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91</a:t>
            </a:fld>
            <a:endParaRPr lang="en-US" sz="1200" dirty="0">
              <a:latin typeface="Times New Roman"/>
              <a:cs typeface="Times New Roman"/>
            </a:endParaRPr>
          </a:p>
        </p:txBody>
      </p:sp>
      <p:pic>
        <p:nvPicPr>
          <p:cNvPr id="2" name="Picture 1" descr="5_22_go_back_n_arq.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55926986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0" name="Rectangle 2"/>
          <p:cNvSpPr>
            <a:spLocks noGrp="1" noChangeArrowheads="1"/>
          </p:cNvSpPr>
          <p:nvPr>
            <p:ph type="title"/>
          </p:nvPr>
        </p:nvSpPr>
        <p:spPr/>
        <p:txBody>
          <a:bodyPr/>
          <a:lstStyle/>
          <a:p>
            <a:r>
              <a:rPr lang="en-US" dirty="0" smtClean="0"/>
              <a:t>HYBRID </a:t>
            </a:r>
            <a:r>
              <a:rPr lang="en-US" dirty="0"/>
              <a:t>ARQ</a:t>
            </a:r>
          </a:p>
        </p:txBody>
      </p:sp>
      <p:sp>
        <p:nvSpPr>
          <p:cNvPr id="314371" name="Rectangle 3"/>
          <p:cNvSpPr>
            <a:spLocks noGrp="1" noChangeArrowheads="1"/>
          </p:cNvSpPr>
          <p:nvPr>
            <p:ph idx="1"/>
          </p:nvPr>
        </p:nvSpPr>
        <p:spPr/>
        <p:txBody>
          <a:bodyPr>
            <a:normAutofit/>
          </a:bodyPr>
          <a:lstStyle/>
          <a:p>
            <a:r>
              <a:rPr lang="en-US" dirty="0" smtClean="0"/>
              <a:t>Hybrid Automatic Repeat Request (HARQ)</a:t>
            </a:r>
          </a:p>
          <a:p>
            <a:pPr lvl="1"/>
            <a:r>
              <a:rPr lang="en-US" dirty="0" smtClean="0"/>
              <a:t>Neither FEC or ARQ is adequate in practical situations</a:t>
            </a:r>
          </a:p>
          <a:p>
            <a:pPr lvl="2"/>
            <a:r>
              <a:rPr lang="en-US" dirty="0" smtClean="0"/>
              <a:t>FEC may add unnecessary redundancy</a:t>
            </a:r>
          </a:p>
          <a:p>
            <a:pPr lvl="2"/>
            <a:r>
              <a:rPr lang="en-US" dirty="0" smtClean="0"/>
              <a:t>ARQ may cause excessive delays from retransmissions</a:t>
            </a:r>
          </a:p>
          <a:p>
            <a:pPr lvl="1"/>
            <a:r>
              <a:rPr lang="en-US" dirty="0" smtClean="0"/>
              <a:t>HARQ is widely used</a:t>
            </a:r>
          </a:p>
          <a:p>
            <a:pPr lvl="1"/>
            <a:r>
              <a:rPr lang="en-US" dirty="0" smtClean="0"/>
              <a:t>Uses combination of FEC and ARQ</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92</a:t>
            </a:fld>
            <a:endParaRPr lang="en-US" sz="1200" dirty="0">
              <a:latin typeface="Times New Roman"/>
              <a:cs typeface="Times New Roman"/>
            </a:endParaRPr>
          </a:p>
        </p:txBody>
      </p:sp>
    </p:spTree>
    <p:extLst>
      <p:ext uri="{BB962C8B-B14F-4D97-AF65-F5344CB8AC3E}">
        <p14:creationId xmlns:p14="http://schemas.microsoft.com/office/powerpoint/2010/main" val="177412920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Hybrid</a:t>
            </a:r>
            <a:r>
              <a:rPr lang="en-US" baseline="0" dirty="0" smtClean="0"/>
              <a:t> ARQ</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Additional HARQ approaches</a:t>
            </a:r>
          </a:p>
          <a:p>
            <a:pPr lvl="1"/>
            <a:r>
              <a:rPr lang="en-US" dirty="0" smtClean="0"/>
              <a:t>Soft decision decoding</a:t>
            </a:r>
          </a:p>
          <a:p>
            <a:pPr lvl="1"/>
            <a:r>
              <a:rPr lang="en-US" dirty="0" smtClean="0"/>
              <a:t>Chase combining</a:t>
            </a:r>
          </a:p>
          <a:p>
            <a:pPr lvl="2"/>
            <a:r>
              <a:rPr lang="en-US" dirty="0" smtClean="0"/>
              <a:t>Soft decision information from a previous frame not</a:t>
            </a:r>
            <a:r>
              <a:rPr lang="en-US" baseline="0" dirty="0" smtClean="0"/>
              <a:t> corrected by FEC is used with</a:t>
            </a:r>
            <a:r>
              <a:rPr lang="en-US" dirty="0" smtClean="0"/>
              <a:t> retransmissions</a:t>
            </a:r>
          </a:p>
          <a:p>
            <a:pPr lvl="2"/>
            <a:r>
              <a:rPr lang="en-US" i="1" dirty="0" smtClean="0"/>
              <a:t>Chase combining</a:t>
            </a:r>
            <a:r>
              <a:rPr lang="en-US" dirty="0" smtClean="0"/>
              <a:t> uses exact same frames retransmitted each time</a:t>
            </a:r>
          </a:p>
          <a:p>
            <a:pPr lvl="1"/>
            <a:r>
              <a:rPr lang="en-US" dirty="0" smtClean="0"/>
              <a:t>Incremental redundancy</a:t>
            </a:r>
          </a:p>
          <a:p>
            <a:pPr lvl="2"/>
            <a:r>
              <a:rPr lang="en-US" dirty="0" smtClean="0"/>
              <a:t>Different, maybe more, coding used each retransmission</a:t>
            </a:r>
          </a:p>
          <a:p>
            <a:pPr lvl="2"/>
            <a:r>
              <a:rPr lang="en-US" dirty="0" smtClean="0"/>
              <a:t>Uses less overhead for the first transmissions</a:t>
            </a:r>
          </a:p>
          <a:p>
            <a:pPr lvl="2"/>
            <a:r>
              <a:rPr lang="en-US" dirty="0" smtClean="0"/>
              <a:t>Provides stronger correction</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93</a:t>
            </a:fld>
            <a:endParaRPr lang="en-US" sz="1200" dirty="0">
              <a:latin typeface="Times New Roman"/>
              <a:cs typeface="Times New Roman"/>
            </a:endParaRPr>
          </a:p>
        </p:txBody>
      </p:sp>
    </p:spTree>
    <p:extLst>
      <p:ext uri="{BB962C8B-B14F-4D97-AF65-F5344CB8AC3E}">
        <p14:creationId xmlns:p14="http://schemas.microsoft.com/office/powerpoint/2010/main" val="424456931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smtClean="0"/>
              <a:t>Hybrid ARQ</a:t>
            </a:r>
            <a:endParaRPr lang="en-US" dirty="0"/>
          </a:p>
        </p:txBody>
      </p:sp>
      <p:sp>
        <p:nvSpPr>
          <p:cNvPr id="3" name="Content Placeholder 2"/>
          <p:cNvSpPr>
            <a:spLocks noGrp="1"/>
          </p:cNvSpPr>
          <p:nvPr>
            <p:ph idx="1"/>
          </p:nvPr>
        </p:nvSpPr>
        <p:spPr/>
        <p:txBody>
          <a:bodyPr>
            <a:normAutofit fontScale="92500"/>
          </a:bodyPr>
          <a:lstStyle/>
          <a:p>
            <a:r>
              <a:rPr lang="en-US" dirty="0" smtClean="0"/>
              <a:t>Additional approaches</a:t>
            </a:r>
          </a:p>
          <a:p>
            <a:pPr lvl="1"/>
            <a:r>
              <a:rPr lang="en-US" dirty="0" smtClean="0"/>
              <a:t>Puncturing</a:t>
            </a:r>
          </a:p>
          <a:p>
            <a:pPr lvl="2"/>
            <a:r>
              <a:rPr lang="en-US" dirty="0" smtClean="0"/>
              <a:t>Remove bits to decrease the coding rate, say from 1/2 to 1/3 </a:t>
            </a:r>
          </a:p>
          <a:p>
            <a:pPr lvl="2"/>
            <a:r>
              <a:rPr lang="en-US" dirty="0" smtClean="0"/>
              <a:t>Replace bits at the receiver with random values</a:t>
            </a:r>
          </a:p>
          <a:p>
            <a:pPr lvl="2"/>
            <a:r>
              <a:rPr lang="en-US" dirty="0" smtClean="0"/>
              <a:t>Result may still be effective enough to correct errors</a:t>
            </a:r>
          </a:p>
          <a:p>
            <a:pPr lvl="2"/>
            <a:r>
              <a:rPr lang="en-US" dirty="0" smtClean="0"/>
              <a:t>Allows easier adaptation of coding rates</a:t>
            </a:r>
          </a:p>
          <a:p>
            <a:pPr lvl="1"/>
            <a:r>
              <a:rPr lang="en-US" dirty="0" smtClean="0"/>
              <a:t>Channel quality information will be used to find the best adaptive </a:t>
            </a:r>
            <a:r>
              <a:rPr lang="en-US" dirty="0"/>
              <a:t>modulation and coding </a:t>
            </a:r>
            <a:r>
              <a:rPr lang="en-US" dirty="0" smtClean="0"/>
              <a:t>for HARQ</a:t>
            </a:r>
          </a:p>
          <a:p>
            <a:pPr lvl="1"/>
            <a:r>
              <a:rPr lang="en-US" dirty="0" smtClean="0"/>
              <a:t>Parallel HARQ processes can proceed while others are waiting for retransmissions</a:t>
            </a:r>
            <a:endParaRPr lang="en-US" dirty="0"/>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94</a:t>
            </a:fld>
            <a:endParaRPr lang="en-US" sz="1200" dirty="0">
              <a:latin typeface="Times New Roman"/>
              <a:cs typeface="Times New Roman"/>
            </a:endParaRPr>
          </a:p>
        </p:txBody>
      </p:sp>
    </p:spTree>
    <p:extLst>
      <p:ext uri="{BB962C8B-B14F-4D97-AF65-F5344CB8AC3E}">
        <p14:creationId xmlns:p14="http://schemas.microsoft.com/office/powerpoint/2010/main" val="321684006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1026"/>
          <p:cNvSpPr>
            <a:spLocks noGrp="1" noChangeArrowheads="1"/>
          </p:cNvSpPr>
          <p:nvPr>
            <p:ph type="title"/>
          </p:nvPr>
        </p:nvSpPr>
        <p:spPr/>
        <p:txBody>
          <a:bodyPr>
            <a:normAutofit fontScale="90000"/>
          </a:bodyPr>
          <a:lstStyle/>
          <a:p>
            <a:r>
              <a:rPr lang="en-US" dirty="0"/>
              <a:t>orthogonal frequency division multiplexing (</a:t>
            </a:r>
            <a:r>
              <a:rPr lang="en-US" dirty="0" err="1"/>
              <a:t>ofdm</a:t>
            </a:r>
            <a:r>
              <a:rPr lang="en-US" dirty="0"/>
              <a:t>)</a:t>
            </a:r>
          </a:p>
        </p:txBody>
      </p:sp>
      <p:sp>
        <p:nvSpPr>
          <p:cNvPr id="271363" name="Rectangle 1027"/>
          <p:cNvSpPr>
            <a:spLocks noGrp="1" noChangeArrowheads="1"/>
          </p:cNvSpPr>
          <p:nvPr>
            <p:ph idx="1"/>
          </p:nvPr>
        </p:nvSpPr>
        <p:spPr/>
        <p:txBody>
          <a:bodyPr/>
          <a:lstStyle/>
          <a:p>
            <a:r>
              <a:rPr lang="en-US" dirty="0" smtClean="0"/>
              <a:t>OFDM created </a:t>
            </a:r>
            <a:r>
              <a:rPr lang="en-US" dirty="0"/>
              <a:t>great expansion in wireless networks</a:t>
            </a:r>
          </a:p>
          <a:p>
            <a:pPr lvl="1"/>
            <a:r>
              <a:rPr lang="en-US" dirty="0"/>
              <a:t>Greater efficiency in bps/Hz</a:t>
            </a:r>
          </a:p>
          <a:p>
            <a:r>
              <a:rPr lang="en-US" dirty="0" smtClean="0"/>
              <a:t>Main air interface in the change from 3G to 4G</a:t>
            </a:r>
          </a:p>
          <a:p>
            <a:pPr lvl="1"/>
            <a:r>
              <a:rPr lang="en-US" dirty="0" smtClean="0"/>
              <a:t>Also expanded 802.11 rates		</a:t>
            </a:r>
            <a:endParaRPr lang="en-US" dirty="0"/>
          </a:p>
          <a:p>
            <a:r>
              <a:rPr lang="en-US" dirty="0" smtClean="0"/>
              <a:t>Critical technology for broadband wireless access</a:t>
            </a:r>
          </a:p>
          <a:p>
            <a:pPr lvl="1"/>
            <a:r>
              <a:rPr lang="en-US" dirty="0" smtClean="0"/>
              <a:t>WiMAX</a:t>
            </a:r>
          </a:p>
        </p:txBody>
      </p:sp>
      <p:sp>
        <p:nvSpPr>
          <p:cNvPr id="6"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95</a:t>
            </a:fld>
            <a:endParaRPr lang="en-US" sz="1200" dirty="0">
              <a:latin typeface="Times New Roman"/>
              <a:cs typeface="Times New Roman"/>
            </a:endParaRPr>
          </a:p>
        </p:txBody>
      </p:sp>
    </p:spTree>
    <p:extLst>
      <p:ext uri="{BB962C8B-B14F-4D97-AF65-F5344CB8AC3E}">
        <p14:creationId xmlns:p14="http://schemas.microsoft.com/office/powerpoint/2010/main" val="64925643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OFDM works</a:t>
            </a:r>
            <a:endParaRPr lang="en-US" dirty="0"/>
          </a:p>
        </p:txBody>
      </p:sp>
      <p:sp>
        <p:nvSpPr>
          <p:cNvPr id="3" name="Content Placeholder 2"/>
          <p:cNvSpPr>
            <a:spLocks noGrp="1"/>
          </p:cNvSpPr>
          <p:nvPr>
            <p:ph idx="1"/>
          </p:nvPr>
        </p:nvSpPr>
        <p:spPr/>
        <p:txBody>
          <a:bodyPr/>
          <a:lstStyle/>
          <a:p>
            <a:r>
              <a:rPr lang="en-US" dirty="0" smtClean="0"/>
              <a:t>Also called multicarrier modulation</a:t>
            </a:r>
          </a:p>
          <a:p>
            <a:r>
              <a:rPr lang="en-US" dirty="0" smtClean="0"/>
              <a:t>Start with a data stream of </a:t>
            </a:r>
            <a:r>
              <a:rPr lang="en-US" i="1" dirty="0" smtClean="0"/>
              <a:t>R</a:t>
            </a:r>
            <a:r>
              <a:rPr lang="en-US" i="0" dirty="0" smtClean="0"/>
              <a:t> bps</a:t>
            </a:r>
          </a:p>
          <a:p>
            <a:pPr lvl="1"/>
            <a:r>
              <a:rPr lang="en-US" dirty="0" smtClean="0"/>
              <a:t>Could be sent with bandwidth</a:t>
            </a:r>
            <a:r>
              <a:rPr lang="en-US" baseline="0" dirty="0" smtClean="0"/>
              <a:t> </a:t>
            </a:r>
            <a:r>
              <a:rPr lang="en-US" i="1" baseline="0" dirty="0" err="1" smtClean="0"/>
              <a:t>Nf</a:t>
            </a:r>
            <a:r>
              <a:rPr lang="en-US" i="1" baseline="-25000" dirty="0" err="1" smtClean="0"/>
              <a:t>b</a:t>
            </a:r>
            <a:endParaRPr lang="en-US" i="1" dirty="0" smtClean="0"/>
          </a:p>
          <a:p>
            <a:pPr lvl="1"/>
            <a:r>
              <a:rPr lang="en-US" dirty="0" smtClean="0"/>
              <a:t>With bit duration </a:t>
            </a:r>
            <a:r>
              <a:rPr lang="en-US" i="0" dirty="0" smtClean="0"/>
              <a:t>1</a:t>
            </a:r>
            <a:r>
              <a:rPr lang="en-US" dirty="0" smtClean="0"/>
              <a:t>/</a:t>
            </a:r>
            <a:r>
              <a:rPr lang="en-US" i="1" dirty="0" smtClean="0"/>
              <a:t>R</a:t>
            </a:r>
          </a:p>
          <a:p>
            <a:r>
              <a:rPr lang="en-US" dirty="0" smtClean="0"/>
              <a:t>OFDM splits into </a:t>
            </a:r>
            <a:r>
              <a:rPr lang="en-US" i="1" dirty="0" smtClean="0"/>
              <a:t>N</a:t>
            </a:r>
            <a:r>
              <a:rPr lang="en-US" dirty="0" smtClean="0"/>
              <a:t> parallel data streams</a:t>
            </a:r>
          </a:p>
          <a:p>
            <a:pPr lvl="1"/>
            <a:r>
              <a:rPr lang="en-US" dirty="0"/>
              <a:t>Called </a:t>
            </a:r>
            <a:r>
              <a:rPr lang="en-US" i="1" dirty="0"/>
              <a:t>subcarriers</a:t>
            </a:r>
          </a:p>
          <a:p>
            <a:pPr lvl="1"/>
            <a:r>
              <a:rPr lang="en-US" dirty="0" smtClean="0"/>
              <a:t>Each with bandwidth </a:t>
            </a:r>
            <a:r>
              <a:rPr lang="en-US" i="1" dirty="0" err="1" smtClean="0"/>
              <a:t>f</a:t>
            </a:r>
            <a:r>
              <a:rPr lang="en-US" i="1" baseline="-25000" dirty="0" err="1" smtClean="0"/>
              <a:t>b</a:t>
            </a:r>
            <a:endParaRPr lang="en-US" dirty="0" smtClean="0"/>
          </a:p>
          <a:p>
            <a:pPr lvl="1"/>
            <a:r>
              <a:rPr lang="en-US" dirty="0" smtClean="0"/>
              <a:t>And data rate </a:t>
            </a:r>
            <a:r>
              <a:rPr lang="en-US" i="1" dirty="0" smtClean="0"/>
              <a:t>R</a:t>
            </a:r>
            <a:r>
              <a:rPr lang="en-US" dirty="0" smtClean="0"/>
              <a:t>/</a:t>
            </a:r>
            <a:r>
              <a:rPr lang="en-US" i="1" dirty="0" smtClean="0"/>
              <a:t>N </a:t>
            </a:r>
            <a:r>
              <a:rPr lang="en-US" dirty="0" smtClean="0"/>
              <a:t>(bit time </a:t>
            </a:r>
            <a:r>
              <a:rPr lang="en-US" i="1" dirty="0" smtClean="0"/>
              <a:t>N</a:t>
            </a:r>
            <a:r>
              <a:rPr lang="en-US" dirty="0" smtClean="0"/>
              <a:t>/</a:t>
            </a:r>
            <a:r>
              <a:rPr lang="en-US" i="1" dirty="0" smtClean="0"/>
              <a:t>R</a:t>
            </a:r>
            <a:r>
              <a:rPr lang="en-US" dirty="0" smtClean="0"/>
              <a:t>)</a:t>
            </a:r>
          </a:p>
        </p:txBody>
      </p:sp>
      <p:sp>
        <p:nvSpPr>
          <p:cNvPr id="6"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96</a:t>
            </a:fld>
            <a:endParaRPr lang="en-US" sz="1200" dirty="0">
              <a:latin typeface="Times New Roman"/>
              <a:cs typeface="Times New Roman"/>
            </a:endParaRPr>
          </a:p>
        </p:txBody>
      </p:sp>
    </p:spTree>
    <p:extLst>
      <p:ext uri="{BB962C8B-B14F-4D97-AF65-F5344CB8AC3E}">
        <p14:creationId xmlns:p14="http://schemas.microsoft.com/office/powerpoint/2010/main" val="10793948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fontScale="90000"/>
          </a:bodyPr>
          <a:lstStyle/>
          <a:p>
            <a:r>
              <a:rPr lang="en-US" dirty="0"/>
              <a:t>Figure </a:t>
            </a:r>
            <a:r>
              <a:rPr lang="en-US" dirty="0" smtClean="0"/>
              <a:t>5.23 </a:t>
            </a:r>
            <a:r>
              <a:rPr lang="en-US" dirty="0"/>
              <a:t>Conceptual Understanding of </a:t>
            </a:r>
            <a:r>
              <a:rPr lang="en-US" dirty="0" smtClean="0"/>
              <a:t>Orthogonal Frequency </a:t>
            </a:r>
            <a:r>
              <a:rPr lang="en-US" dirty="0"/>
              <a:t>Division Multiplexing </a:t>
            </a:r>
          </a:p>
        </p:txBody>
      </p:sp>
      <p:sp>
        <p:nvSpPr>
          <p:cNvPr id="4" name="Text Placeholder 3"/>
          <p:cNvSpPr>
            <a:spLocks noGrp="1"/>
          </p:cNvSpPr>
          <p:nvPr>
            <p:ph type="body" sz="half" idx="2"/>
          </p:nvPr>
        </p:nvSpPr>
        <p:spPr/>
        <p:txBody>
          <a:bodyPr/>
          <a:lstStyle/>
          <a:p>
            <a:endParaRPr lang="en-US"/>
          </a:p>
        </p:txBody>
      </p:sp>
      <p:pic>
        <p:nvPicPr>
          <p:cNvPr id="3" name="Picture 2" descr="9_1_general_model_of_spread_spectrum_digital_communication_system.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pic>
        <p:nvPicPr>
          <p:cNvPr id="10" name="Picture Placeholder 9" descr="Ch08fig01.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l="-67797" r="-67797"/>
          <a:stretch>
            <a:fillRect/>
          </a:stretch>
        </p:blipFill>
        <p:spPr/>
      </p:pic>
      <p:sp>
        <p:nvSpPr>
          <p:cNvPr id="7"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97</a:t>
            </a:fld>
            <a:endParaRPr lang="en-US" sz="1200" dirty="0">
              <a:latin typeface="Times New Roman"/>
              <a:cs typeface="Times New Roman"/>
            </a:endParaRPr>
          </a:p>
        </p:txBody>
      </p:sp>
    </p:spTree>
    <p:extLst>
      <p:ext uri="{BB962C8B-B14F-4D97-AF65-F5344CB8AC3E}">
        <p14:creationId xmlns:p14="http://schemas.microsoft.com/office/powerpoint/2010/main" val="67707579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Orthogonality</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spacing of the </a:t>
            </a:r>
            <a:r>
              <a:rPr lang="en-US" i="1" dirty="0" err="1" smtClean="0"/>
              <a:t>f</a:t>
            </a:r>
            <a:r>
              <a:rPr lang="en-US" i="1" baseline="-25000" dirty="0" err="1" smtClean="0"/>
              <a:t>b</a:t>
            </a:r>
            <a:r>
              <a:rPr lang="en-US" i="1" dirty="0" smtClean="0"/>
              <a:t> </a:t>
            </a:r>
            <a:r>
              <a:rPr lang="en-US" dirty="0" smtClean="0"/>
              <a:t>frequencies allows tight packing of signals</a:t>
            </a:r>
          </a:p>
          <a:p>
            <a:pPr lvl="1"/>
            <a:r>
              <a:rPr lang="en-US" dirty="0" smtClean="0"/>
              <a:t>Actually with overlap between the signals</a:t>
            </a:r>
          </a:p>
          <a:p>
            <a:pPr lvl="1"/>
            <a:r>
              <a:rPr lang="en-US" dirty="0" smtClean="0"/>
              <a:t>Signals at spacing of </a:t>
            </a:r>
            <a:r>
              <a:rPr lang="en-US" i="1" dirty="0" err="1"/>
              <a:t>f</a:t>
            </a:r>
            <a:r>
              <a:rPr lang="en-US" i="1" baseline="-25000" dirty="0" err="1"/>
              <a:t>b</a:t>
            </a:r>
            <a:r>
              <a:rPr lang="en-US" i="1" dirty="0"/>
              <a:t> </a:t>
            </a:r>
            <a:r>
              <a:rPr lang="en-US" i="1" dirty="0" smtClean="0"/>
              <a:t>,</a:t>
            </a:r>
            <a:r>
              <a:rPr lang="en-US" dirty="0" smtClean="0"/>
              <a:t>2</a:t>
            </a:r>
            <a:r>
              <a:rPr lang="en-US" i="1" dirty="0" smtClean="0"/>
              <a:t>f</a:t>
            </a:r>
            <a:r>
              <a:rPr lang="en-US" i="1" baseline="-25000" dirty="0" smtClean="0"/>
              <a:t>b</a:t>
            </a:r>
            <a:r>
              <a:rPr lang="en-US" dirty="0" smtClean="0"/>
              <a:t>, 3</a:t>
            </a:r>
            <a:r>
              <a:rPr lang="en-US" i="1" dirty="0" smtClean="0"/>
              <a:t>f</a:t>
            </a:r>
            <a:r>
              <a:rPr lang="en-US" i="1" baseline="-25000" dirty="0" smtClean="0"/>
              <a:t>b</a:t>
            </a:r>
            <a:r>
              <a:rPr lang="en-US" i="1" dirty="0" smtClean="0"/>
              <a:t> </a:t>
            </a:r>
            <a:r>
              <a:rPr lang="en-US" dirty="0" smtClean="0"/>
              <a:t>,etc.</a:t>
            </a:r>
          </a:p>
          <a:p>
            <a:r>
              <a:rPr lang="en-US" dirty="0" smtClean="0"/>
              <a:t>The choice of </a:t>
            </a:r>
            <a:r>
              <a:rPr lang="en-US" i="1" dirty="0" err="1" smtClean="0"/>
              <a:t>f</a:t>
            </a:r>
            <a:r>
              <a:rPr lang="en-US" i="1" baseline="-25000" dirty="0" err="1" smtClean="0"/>
              <a:t>b</a:t>
            </a:r>
            <a:r>
              <a:rPr lang="en-US" dirty="0" smtClean="0"/>
              <a:t> is related to the bit rate to make the signals </a:t>
            </a:r>
            <a:r>
              <a:rPr lang="en-US" i="1" dirty="0" smtClean="0"/>
              <a:t>orthogonal</a:t>
            </a:r>
            <a:endParaRPr lang="en-US" dirty="0" smtClean="0"/>
          </a:p>
          <a:p>
            <a:r>
              <a:rPr lang="en-US" dirty="0" smtClean="0"/>
              <a:t>Traditional FDM makes signals completely avoid frequency overlap</a:t>
            </a:r>
          </a:p>
          <a:p>
            <a:pPr lvl="1"/>
            <a:r>
              <a:rPr lang="en-US" dirty="0" smtClean="0"/>
              <a:t>OFDM allows overlap which greatly increases capacity</a:t>
            </a:r>
          </a:p>
        </p:txBody>
      </p:sp>
      <p:sp>
        <p:nvSpPr>
          <p:cNvPr id="5"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98</a:t>
            </a:fld>
            <a:endParaRPr lang="en-US" sz="1200" dirty="0">
              <a:latin typeface="Times New Roman"/>
              <a:cs typeface="Times New Roman"/>
            </a:endParaRPr>
          </a:p>
        </p:txBody>
      </p:sp>
    </p:spTree>
    <p:extLst>
      <p:ext uri="{BB962C8B-B14F-4D97-AF65-F5344CB8AC3E}">
        <p14:creationId xmlns:p14="http://schemas.microsoft.com/office/powerpoint/2010/main" val="415747413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ormAutofit/>
          </a:bodyPr>
          <a:lstStyle/>
          <a:p>
            <a:r>
              <a:rPr lang="en-US" dirty="0"/>
              <a:t>Figure </a:t>
            </a:r>
            <a:r>
              <a:rPr lang="en-US" dirty="0" smtClean="0"/>
              <a:t>5.24 </a:t>
            </a:r>
            <a:r>
              <a:rPr lang="en-US" dirty="0"/>
              <a:t>Illustration of Orthogonality of OFDM </a:t>
            </a:r>
          </a:p>
        </p:txBody>
      </p:sp>
      <p:sp>
        <p:nvSpPr>
          <p:cNvPr id="4" name="Text Placeholder 3"/>
          <p:cNvSpPr>
            <a:spLocks noGrp="1"/>
          </p:cNvSpPr>
          <p:nvPr>
            <p:ph type="body" sz="half" idx="2"/>
          </p:nvPr>
        </p:nvSpPr>
        <p:spPr/>
        <p:txBody>
          <a:bodyPr/>
          <a:lstStyle/>
          <a:p>
            <a:endParaRPr lang="en-US"/>
          </a:p>
        </p:txBody>
      </p:sp>
      <p:pic>
        <p:nvPicPr>
          <p:cNvPr id="3" name="Picture 2" descr="9_1_general_model_of_spread_spectrum_digital_communication_system.t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pic>
        <p:nvPicPr>
          <p:cNvPr id="6" name="Picture Placeholder 5" descr="Ch08fig02.eps">
            <a:hlinkClick r:id="rId3"/>
          </p:cNvPr>
          <p:cNvPicPr>
            <a:picLocks noGrp="1" noChangeAspect="1"/>
          </p:cNvPicPr>
          <p:nvPr>
            <p:ph type="pic" idx="1"/>
          </p:nvPr>
        </p:nvPicPr>
        <p:blipFill>
          <a:blip r:embed="rId4">
            <a:extLst>
              <a:ext uri="{28A0092B-C50C-407E-A947-70E740481C1C}">
                <a14:useLocalDpi xmlns:a14="http://schemas.microsoft.com/office/drawing/2010/main" val="0"/>
              </a:ext>
            </a:extLst>
          </a:blip>
          <a:srcRect l="-48186" r="-48186"/>
          <a:stretch>
            <a:fillRect/>
          </a:stretch>
        </p:blipFill>
        <p:spPr/>
      </p:pic>
      <p:sp>
        <p:nvSpPr>
          <p:cNvPr id="7" name="Slide Number Placeholder 5"/>
          <p:cNvSpPr>
            <a:spLocks noGrp="1"/>
          </p:cNvSpPr>
          <p:nvPr>
            <p:ph type="sldNum" sz="quarter" idx="4294967295"/>
          </p:nvPr>
        </p:nvSpPr>
        <p:spPr>
          <a:xfrm>
            <a:off x="5449455" y="6356350"/>
            <a:ext cx="3237345" cy="365125"/>
          </a:xfrm>
          <a:prstGeom prst="rect">
            <a:avLst/>
          </a:prstGeom>
        </p:spPr>
        <p:txBody>
          <a:bodyPr/>
          <a:lstStyle/>
          <a:p>
            <a:pPr algn="r"/>
            <a:r>
              <a:rPr lang="en-US" sz="1200" dirty="0" smtClean="0">
                <a:latin typeface="Times New Roman"/>
                <a:cs typeface="Times New Roman"/>
              </a:rPr>
              <a:t>Overview of Wireless 5-</a:t>
            </a:r>
            <a:fld id="{46E48147-4DBD-E646-92C0-0C9D8AFD71A7}" type="slidenum">
              <a:rPr lang="en-US" sz="1200" smtClean="0">
                <a:latin typeface="Times New Roman"/>
                <a:cs typeface="Times New Roman"/>
              </a:rPr>
              <a:pPr algn="r"/>
              <a:t>99</a:t>
            </a:fld>
            <a:endParaRPr lang="en-US" sz="1200" dirty="0">
              <a:latin typeface="Times New Roman"/>
              <a:cs typeface="Times New Roman"/>
            </a:endParaRPr>
          </a:p>
        </p:txBody>
      </p:sp>
    </p:spTree>
    <p:extLst>
      <p:ext uri="{BB962C8B-B14F-4D97-AF65-F5344CB8AC3E}">
        <p14:creationId xmlns:p14="http://schemas.microsoft.com/office/powerpoint/2010/main" val="379712133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WirelessBoo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WirelessBook.thmx</Template>
  <TotalTime>344</TotalTime>
  <Words>4675</Words>
  <Application>Microsoft Office PowerPoint</Application>
  <PresentationFormat>On-screen Show (4:3)</PresentationFormat>
  <Paragraphs>786</Paragraphs>
  <Slides>116</Slides>
  <Notes>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116</vt:i4>
      </vt:variant>
    </vt:vector>
  </HeadingPairs>
  <TitlesOfParts>
    <vt:vector size="119" baseType="lpstr">
      <vt:lpstr>WirelessBook</vt:lpstr>
      <vt:lpstr>Equation</vt:lpstr>
      <vt:lpstr>Document</vt:lpstr>
      <vt:lpstr>Chapter 5 overview of wireless communications</vt:lpstr>
      <vt:lpstr>Spectrum considerations</vt:lpstr>
      <vt:lpstr>Spectrum considerations</vt:lpstr>
      <vt:lpstr>Spectrum considerations</vt:lpstr>
      <vt:lpstr>Propagation Modes</vt:lpstr>
      <vt:lpstr>5.1 Wireless Propagation Modes</vt:lpstr>
      <vt:lpstr>Ground Wave Propagation</vt:lpstr>
      <vt:lpstr>Sky Wave Propagation</vt:lpstr>
      <vt:lpstr>Line-of-Sight Propagation</vt:lpstr>
      <vt:lpstr>Five basic propagation mechanisms</vt:lpstr>
      <vt:lpstr>antennas</vt:lpstr>
      <vt:lpstr>Radiation Patterns</vt:lpstr>
      <vt:lpstr>5.2 Antenna Radiation Patterns</vt:lpstr>
      <vt:lpstr>Attenuation</vt:lpstr>
      <vt:lpstr>Free Space Loss</vt:lpstr>
      <vt:lpstr>Free Space Loss</vt:lpstr>
      <vt:lpstr>5.3 Free Space Loss</vt:lpstr>
      <vt:lpstr>Path Loss Exponent in practical systems</vt:lpstr>
      <vt:lpstr>Path Loss Exponent in practical systems</vt:lpstr>
      <vt:lpstr>Models Derived from Empirical Measurements</vt:lpstr>
      <vt:lpstr>Categories of Noise</vt:lpstr>
      <vt:lpstr>Thermal Noise</vt:lpstr>
      <vt:lpstr>Noise Terminology</vt:lpstr>
      <vt:lpstr>EXPRESSION Eb/N0</vt:lpstr>
      <vt:lpstr>5.4 GENERAL SHAPE OF BER VERSUS Eb/N0 CURVES</vt:lpstr>
      <vt:lpstr>Other Impairments</vt:lpstr>
      <vt:lpstr>The Effects of Multipath Propagation</vt:lpstr>
      <vt:lpstr>5.5 Sketch of Three Important Propagation Mechanisms</vt:lpstr>
      <vt:lpstr>5.6 Two Pulses in Time-Variant Multipath</vt:lpstr>
      <vt:lpstr>5.7 Typical Large-Scale and Small-Scale Fading in an Urban Mobile Environment</vt:lpstr>
      <vt:lpstr>Types of Fading</vt:lpstr>
      <vt:lpstr>Types of fading</vt:lpstr>
      <vt:lpstr>Types of fading</vt:lpstr>
      <vt:lpstr>5.8 Flat and Frequency Selective Fading</vt:lpstr>
      <vt:lpstr>Channel correction Mechanisms</vt:lpstr>
      <vt:lpstr>Forward Error Correction</vt:lpstr>
      <vt:lpstr>5.15 Forward Error Correction Process</vt:lpstr>
      <vt:lpstr>Adaptive Equalization</vt:lpstr>
      <vt:lpstr>Diversity Techniques</vt:lpstr>
      <vt:lpstr>MULTIPLE INPUT MULTIPLE OUTPUT (MIMO) ANTENNAS</vt:lpstr>
      <vt:lpstr>5.9 Four Uses of MIMO</vt:lpstr>
      <vt:lpstr>Adaptive modulation and coding (AMC)</vt:lpstr>
      <vt:lpstr>Bandwidth expansion</vt:lpstr>
      <vt:lpstr>Figure 14.14 LTE Carrier Aggregation</vt:lpstr>
      <vt:lpstr>signal Encoding Techniques</vt:lpstr>
      <vt:lpstr>5.10 Modulation of Analog Signals for Digital Data</vt:lpstr>
      <vt:lpstr>Amplitude-Shift Keying</vt:lpstr>
      <vt:lpstr>Amplitude-Shift Keying</vt:lpstr>
      <vt:lpstr>Binary Frequency-Shift Keying (BFSK)</vt:lpstr>
      <vt:lpstr>Binary Frequency-Shift Keying (BFSK)</vt:lpstr>
      <vt:lpstr>Multiple Frequency-Shift Keying (MFSK)</vt:lpstr>
      <vt:lpstr>Phase-Shift Keying (PSK)</vt:lpstr>
      <vt:lpstr>Quadrature Phase-Shift Keying (PSK)</vt:lpstr>
      <vt:lpstr>5.11 16QAM Constellation Diagram</vt:lpstr>
      <vt:lpstr>Bit Error rate (BER)</vt:lpstr>
      <vt:lpstr>5.12 Theoretical Bit Error Rate for Multilevel FSK, PSK, and QAM</vt:lpstr>
      <vt:lpstr>CODING AND ERROR CONTROL</vt:lpstr>
      <vt:lpstr>Error Detection Probabilities</vt:lpstr>
      <vt:lpstr>Error Detection Probabilities</vt:lpstr>
      <vt:lpstr>Error Detection Process</vt:lpstr>
      <vt:lpstr>5.13 Error Detection Process</vt:lpstr>
      <vt:lpstr>Parity Check</vt:lpstr>
      <vt:lpstr>Cyclic Redundancy Check (CRC)</vt:lpstr>
      <vt:lpstr>CRC using Modulo 2 Arithmetic</vt:lpstr>
      <vt:lpstr>CRC using Modulo 2 Arithmetic</vt:lpstr>
      <vt:lpstr>CRC using Modulo 2 Arithmetic</vt:lpstr>
      <vt:lpstr>CRC using Polynomials</vt:lpstr>
      <vt:lpstr>5.14 Polynomial Division for Example 5.10</vt:lpstr>
      <vt:lpstr>CRC using Polynomials</vt:lpstr>
      <vt:lpstr>Wireless Transmission Errors</vt:lpstr>
      <vt:lpstr>Block Error Correction Codes</vt:lpstr>
      <vt:lpstr>5.15 Forward Error Correction Process</vt:lpstr>
      <vt:lpstr>FEC Decoder Outcomes</vt:lpstr>
      <vt:lpstr>Block Code Principles</vt:lpstr>
      <vt:lpstr>5.16 How Coding Improves System Performance</vt:lpstr>
      <vt:lpstr>Decoding process</vt:lpstr>
      <vt:lpstr>Decoding process</vt:lpstr>
      <vt:lpstr>Low density parity check (LDPC) codes</vt:lpstr>
      <vt:lpstr>Low density parity check (LDPC) codes</vt:lpstr>
      <vt:lpstr>5.17 Tanner Graph for LDPC Iterative Decoding</vt:lpstr>
      <vt:lpstr>Convolutional Codes</vt:lpstr>
      <vt:lpstr>5.18 Convolutional Encoder with (n, k, K) = (2, 1, 3)</vt:lpstr>
      <vt:lpstr>Turbo coding</vt:lpstr>
      <vt:lpstr>5.19 Turbo Encoding and Decoding</vt:lpstr>
      <vt:lpstr>Turbo coding</vt:lpstr>
      <vt:lpstr>Automatic Repeat Request</vt:lpstr>
      <vt:lpstr>Figure 5.20 Parallel Concatenation of Two RSC Encoders</vt:lpstr>
      <vt:lpstr>Error Control</vt:lpstr>
      <vt:lpstr>5.21 Model of PDU Transmission</vt:lpstr>
      <vt:lpstr>Go-back-N ARQ</vt:lpstr>
      <vt:lpstr>5.22 Go-back-N ARQ</vt:lpstr>
      <vt:lpstr>HYBRID ARQ</vt:lpstr>
      <vt:lpstr>Hybrid ARQ</vt:lpstr>
      <vt:lpstr>Hybrid ARQ</vt:lpstr>
      <vt:lpstr>orthogonal frequency division multiplexing (ofdm)</vt:lpstr>
      <vt:lpstr>How OFDM works</vt:lpstr>
      <vt:lpstr>Figure 5.23 Conceptual Understanding of Orthogonal Frequency Division Multiplexing </vt:lpstr>
      <vt:lpstr>Orthogonality</vt:lpstr>
      <vt:lpstr>Figure 5.24 Illustration of Orthogonality of OFDM </vt:lpstr>
      <vt:lpstr>Benefits of OFDM</vt:lpstr>
      <vt:lpstr>OFDM Implementation</vt:lpstr>
      <vt:lpstr>Figure 5.25 IFFT Implementation of OFDM </vt:lpstr>
      <vt:lpstr>OFDMA</vt:lpstr>
      <vt:lpstr>Figure 5.26 OFDM and OFDMA</vt:lpstr>
      <vt:lpstr>Opportunistic scheduling</vt:lpstr>
      <vt:lpstr>Spread Spectrum</vt:lpstr>
      <vt:lpstr>5.27 General Model of Spread Spectrum Digital Communication System</vt:lpstr>
      <vt:lpstr>Spread Spectrum</vt:lpstr>
      <vt:lpstr>Frequency Hoping Spread Spectrum (FHSS)</vt:lpstr>
      <vt:lpstr>5.28 Frequency Hopping Example</vt:lpstr>
      <vt:lpstr>5.29 Frequency Hopping Spread Spectrum System</vt:lpstr>
      <vt:lpstr>Direct Sequence Spread Spectrum (DSSS)</vt:lpstr>
      <vt:lpstr>5.30 Example of Direct Sequence Spread Spectrum</vt:lpstr>
      <vt:lpstr>5.31 Direct Sequence Spread Spectrum System</vt:lpstr>
      <vt:lpstr>5.32 Approximate Spectrum of Direct Sequence Spread Spectrum Signal</vt:lpstr>
      <vt:lpstr>Code-Division Multiple Access (CDMA)</vt:lpstr>
    </vt:vector>
  </TitlesOfParts>
  <Company>UMKC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wireless channel</dc:title>
  <dc:creator>Pedro Tonhozi de Oliveira</dc:creator>
  <cp:lastModifiedBy>sameerjena</cp:lastModifiedBy>
  <cp:revision>68</cp:revision>
  <dcterms:created xsi:type="dcterms:W3CDTF">2015-02-16T19:34:57Z</dcterms:created>
  <dcterms:modified xsi:type="dcterms:W3CDTF">2015-07-09T14:00:25Z</dcterms:modified>
</cp:coreProperties>
</file>